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51" r:id="rId5"/>
    <p:sldId id="352" r:id="rId6"/>
    <p:sldId id="353" r:id="rId7"/>
    <p:sldId id="355" r:id="rId8"/>
    <p:sldId id="354" r:id="rId9"/>
    <p:sldId id="356" r:id="rId10"/>
    <p:sldId id="360" r:id="rId11"/>
    <p:sldId id="359" r:id="rId12"/>
    <p:sldId id="289" r:id="rId13"/>
    <p:sldId id="290" r:id="rId14"/>
    <p:sldId id="346" r:id="rId15"/>
    <p:sldId id="357" r:id="rId16"/>
    <p:sldId id="361" r:id="rId17"/>
    <p:sldId id="348" r:id="rId18"/>
    <p:sldId id="349" r:id="rId19"/>
    <p:sldId id="347" r:id="rId20"/>
    <p:sldId id="343" r:id="rId21"/>
    <p:sldId id="358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16D1F-25D1-4133-8A49-B6805BDB7D92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271A6-A22E-4102-8EA0-9293970F7E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28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DEE1-4E23-415D-99F3-A311D833AE40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E0D4A-7CE9-4375-9181-222B05F4A9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1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in class teacher and 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0D4A-7CE9-4375-9181-222B05F4A93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42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1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68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0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0B22D-FC02-4678-99A4-55E1B638A4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25586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80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19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15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05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21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61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4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35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2F686-ED64-4277-A443-8FD1610070ED}" type="datetimeFigureOut">
              <a:rPr lang="en-GB" smtClean="0"/>
              <a:t>29/09/2025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9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GB" b="1" dirty="0" smtClean="0"/>
              <a:t>Phonics and early reading at </a:t>
            </a:r>
            <a:r>
              <a:rPr lang="en-GB" b="1" dirty="0" err="1" smtClean="0"/>
              <a:t>Senacre</a:t>
            </a:r>
            <a:r>
              <a:rPr lang="en-GB" b="1" dirty="0" smtClean="0"/>
              <a:t> Wood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8226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830588" y="756885"/>
            <a:ext cx="7488832" cy="707886"/>
          </a:xfr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4000" u="sng" dirty="0" smtClean="0"/>
              <a:t>Why read at home?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772816"/>
            <a:ext cx="7488832" cy="352839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sz="2500" dirty="0" smtClean="0"/>
              <a:t>Reading at home helps the children to consolidate the knowledge that they gain when in school</a:t>
            </a:r>
          </a:p>
          <a:p>
            <a:pPr>
              <a:lnSpc>
                <a:spcPct val="80000"/>
              </a:lnSpc>
            </a:pPr>
            <a:r>
              <a:rPr lang="en-GB" altLang="en-US" sz="2500" dirty="0" smtClean="0"/>
              <a:t>It gives you, as a parent, a clear understanding of how your child is getting on with their reading</a:t>
            </a:r>
          </a:p>
          <a:p>
            <a:pPr>
              <a:lnSpc>
                <a:spcPct val="80000"/>
              </a:lnSpc>
            </a:pPr>
            <a:r>
              <a:rPr lang="en-GB" altLang="en-US" sz="2500" dirty="0" smtClean="0"/>
              <a:t>Reading or being read to increases the amount of vocabulary</a:t>
            </a:r>
          </a:p>
          <a:p>
            <a:pPr>
              <a:lnSpc>
                <a:spcPct val="80000"/>
              </a:lnSpc>
            </a:pPr>
            <a:r>
              <a:rPr lang="en-GB" altLang="en-US" sz="2500" dirty="0" smtClean="0"/>
              <a:t>Reading with your child gives them special, uninterrupted time with you where they can build their confidence</a:t>
            </a:r>
            <a:endParaRPr lang="en-GB" altLang="en-US" sz="2500" dirty="0"/>
          </a:p>
        </p:txBody>
      </p:sp>
      <p:pic>
        <p:nvPicPr>
          <p:cNvPr id="4" name="Picture 2" descr="Amazon.com: Read Write Inc. Phonics Book Bag Books: Blue Set 6 Storybooks  Mixed Pack of 10: 9780198420583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2880320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25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2708920"/>
            <a:ext cx="3672408" cy="26642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3568" y="908720"/>
            <a:ext cx="756084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‘Reading is the best way for your child to grow their vocabulary because books are troves of knowledge with unique language that describes the world around us.’(Scholastic.com)</a:t>
            </a:r>
            <a:endParaRPr lang="en-GB" sz="2400" dirty="0"/>
          </a:p>
        </p:txBody>
      </p:sp>
      <p:pic>
        <p:nvPicPr>
          <p:cNvPr id="1026" name="Picture 2" descr="How to Draw a Cartoon Car in 12 Steps - EasyLine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3552329" cy="25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4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b="1" dirty="0" smtClean="0"/>
              <a:t>Reading at home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The children </a:t>
            </a:r>
            <a:r>
              <a:rPr lang="en-GB" smtClean="0"/>
              <a:t>will usually be </a:t>
            </a:r>
            <a:r>
              <a:rPr lang="en-GB" dirty="0" smtClean="0"/>
              <a:t>given a new RWI Book Bag Book every Monday, this will be written in their reading records.</a:t>
            </a:r>
          </a:p>
          <a:p>
            <a:r>
              <a:rPr lang="en-GB" dirty="0" smtClean="0"/>
              <a:t>They will keep this book ALL WEEK. It is vitally important that children reread texts to improve their fluency and confidence.</a:t>
            </a:r>
          </a:p>
          <a:p>
            <a:r>
              <a:rPr lang="en-GB" dirty="0" smtClean="0"/>
              <a:t>They DO NOT need to read the whole book every night, a page or two is fine</a:t>
            </a:r>
          </a:p>
          <a:p>
            <a:r>
              <a:rPr lang="en-GB" dirty="0" smtClean="0"/>
              <a:t>Every Friday, they will visit the library where they will choose a special library book to keep until the following Friday. This is a book for them to love and treasure and read for pleasure.</a:t>
            </a:r>
          </a:p>
          <a:p>
            <a:r>
              <a:rPr lang="en-GB" dirty="0" smtClean="0"/>
              <a:t>The children that are noticed for making the most effort to read at home this term will be in with a chance to take home Rosie the reading bear and two hot chocolate sachets over the weekend.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173" y="5157659"/>
            <a:ext cx="1278920" cy="16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Reading for pleasure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We have been so impressed with the amount of texts that the children have been enjoying with you at home!</a:t>
            </a:r>
          </a:p>
          <a:p>
            <a:r>
              <a:rPr lang="en-US" dirty="0" smtClean="0"/>
              <a:t>Reading their phonics book will enable them to access these lovely, high quality texts sooner.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28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484784"/>
            <a:ext cx="4824536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A few tips and tricks to take away with you: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89869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Printable Summer Reading Bingo - Imagination S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392488" cy="64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3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836712"/>
            <a:ext cx="4968552" cy="5472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391" y="928055"/>
            <a:ext cx="4711177" cy="52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1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7 Quotes to Motivate You to Want to Read ... | Dr seuss reading quotes, Reading  quotes, Quote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976664" cy="573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15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6000" b="1" dirty="0" smtClean="0"/>
              <a:t>Let’s bring in the experts…the children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52142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At </a:t>
            </a:r>
            <a:r>
              <a:rPr lang="en-GB" dirty="0" err="1" smtClean="0"/>
              <a:t>Senacre</a:t>
            </a:r>
            <a:r>
              <a:rPr lang="en-GB" dirty="0" smtClean="0"/>
              <a:t> Wood, we follow the Read Write </a:t>
            </a:r>
            <a:r>
              <a:rPr lang="en-GB" dirty="0" err="1" smtClean="0"/>
              <a:t>Inc</a:t>
            </a:r>
            <a:r>
              <a:rPr lang="en-GB" dirty="0" smtClean="0"/>
              <a:t> phonics and Get Writing program</a:t>
            </a:r>
          </a:p>
          <a:p>
            <a:r>
              <a:rPr lang="en-GB" dirty="0" smtClean="0"/>
              <a:t>The Read Write </a:t>
            </a:r>
            <a:r>
              <a:rPr lang="en-GB" dirty="0" err="1" smtClean="0"/>
              <a:t>Inc</a:t>
            </a:r>
            <a:r>
              <a:rPr lang="en-GB" dirty="0" smtClean="0"/>
              <a:t> phonics program is a systematic synthetic phonics program.</a:t>
            </a:r>
          </a:p>
          <a:p>
            <a:r>
              <a:rPr lang="en-GB" dirty="0" smtClean="0"/>
              <a:t>The program has been approved by the Department for Education</a:t>
            </a:r>
            <a:endParaRPr lang="en-GB" dirty="0"/>
          </a:p>
        </p:txBody>
      </p:sp>
      <p:pic>
        <p:nvPicPr>
          <p:cNvPr id="3074" name="Picture 2" descr="Phonics - Tangmere Primary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16632"/>
            <a:ext cx="4248472" cy="132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8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What does phonics look like for your children?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The children are taught new sounds in the RWI specified order in their Speed sounds lesson.</a:t>
            </a:r>
          </a:p>
          <a:p>
            <a:r>
              <a:rPr lang="en-GB" dirty="0" smtClean="0"/>
              <a:t>Within this lesson they will learn this sound first orally, then by sight and then within words and alien words</a:t>
            </a:r>
            <a:endParaRPr lang="en-GB" dirty="0"/>
          </a:p>
        </p:txBody>
      </p:sp>
      <p:pic>
        <p:nvPicPr>
          <p:cNvPr id="4" name="Picture 2" descr="RWI Set 2 Sounds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0" y="4754397"/>
            <a:ext cx="3312368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WI Set 2 Green Words - oo (look) | Teaching Resour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29" y="4821904"/>
            <a:ext cx="200427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NDS OF THE DAY – 8/6/20 | Holbrook Primary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39" y="4619524"/>
            <a:ext cx="2844607" cy="19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 smtClean="0"/>
              <a:t>Green words and red words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13066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children read the story green words from the book they will be reading in class as a group, </a:t>
            </a:r>
            <a:r>
              <a:rPr lang="en-GB" b="1" dirty="0" smtClean="0"/>
              <a:t>before</a:t>
            </a:r>
            <a:r>
              <a:rPr lang="en-GB" dirty="0" smtClean="0"/>
              <a:t> reading within the story.</a:t>
            </a:r>
          </a:p>
          <a:p>
            <a:r>
              <a:rPr lang="en-GB" dirty="0" smtClean="0"/>
              <a:t>They will then read the speedy green words.</a:t>
            </a:r>
          </a:p>
          <a:p>
            <a:r>
              <a:rPr lang="en-GB" dirty="0" smtClean="0"/>
              <a:t>As a group, they will read the red words (words that are not phonetically decodable) </a:t>
            </a:r>
            <a:r>
              <a:rPr lang="en-GB" b="1" dirty="0"/>
              <a:t>before</a:t>
            </a:r>
            <a:r>
              <a:rPr lang="en-GB" dirty="0"/>
              <a:t> reading within the story.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4365104"/>
            <a:ext cx="3384376" cy="117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974" y="4107667"/>
            <a:ext cx="2612826" cy="1693872"/>
          </a:xfrm>
          <a:prstGeom prst="rect">
            <a:avLst/>
          </a:prstGeom>
        </p:spPr>
      </p:pic>
      <p:pic>
        <p:nvPicPr>
          <p:cNvPr id="4098" name="Picture 2" descr="High View School - Early Rea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30" y="5085184"/>
            <a:ext cx="2258194" cy="160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5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 smtClean="0"/>
              <a:t>Reading with Read Write </a:t>
            </a:r>
            <a:r>
              <a:rPr lang="en-GB" b="1" dirty="0" err="1" smtClean="0"/>
              <a:t>Inc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4752528" cy="4525963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Children read their coloured story book with their partner, reading a page each</a:t>
            </a:r>
          </a:p>
          <a:p>
            <a:r>
              <a:rPr lang="en-GB" dirty="0" smtClean="0"/>
              <a:t>Their phonics teacher will move around the group, hearing the children read</a:t>
            </a:r>
            <a:endParaRPr lang="en-GB" dirty="0"/>
          </a:p>
        </p:txBody>
      </p:sp>
      <p:pic>
        <p:nvPicPr>
          <p:cNvPr id="4" name="Picture 2" descr="Read, Write 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9" y="1772816"/>
            <a:ext cx="3846661" cy="38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4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 smtClean="0"/>
              <a:t>RWI Get Writing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3629000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Children in Year 1 complete activities within the RWI Get Writing books as their English lesson every morning. With their Phonics teacher</a:t>
            </a:r>
            <a:endParaRPr lang="en-GB" dirty="0"/>
          </a:p>
        </p:txBody>
      </p:sp>
      <p:pic>
        <p:nvPicPr>
          <p:cNvPr id="2050" name="Picture 2" descr="Read Write Inc. Phonics: Get Writing! Purple Book Pack of 10: (Read Write  Inc. Phonics) by Ruth Miskin | WH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0201"/>
            <a:ext cx="254319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7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 smtClean="0"/>
              <a:t>Reading and Phonics assessment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The children are assessed using the RWI assessments each half term. This determines which coloured group will best suit their abilities the following term</a:t>
            </a:r>
          </a:p>
          <a:p>
            <a:r>
              <a:rPr lang="en-GB" dirty="0" smtClean="0"/>
              <a:t>We complete </a:t>
            </a:r>
            <a:r>
              <a:rPr lang="en-GB" i="1" dirty="0" smtClean="0"/>
              <a:t>Phonics Screening Check </a:t>
            </a:r>
            <a:r>
              <a:rPr lang="en-GB" dirty="0" smtClean="0"/>
              <a:t>mock tests each half term to assess to children’s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21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The Phonics Screening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This is  </a:t>
            </a:r>
            <a:r>
              <a:rPr lang="en-GB" b="1" dirty="0" smtClean="0"/>
              <a:t>National</a:t>
            </a:r>
            <a:r>
              <a:rPr lang="en-GB" dirty="0" smtClean="0"/>
              <a:t> test that takes place for all year 1 children across the country each </a:t>
            </a:r>
            <a:r>
              <a:rPr lang="en-GB" b="1" dirty="0" smtClean="0"/>
              <a:t>June</a:t>
            </a:r>
            <a:r>
              <a:rPr lang="en-GB" dirty="0" smtClean="0"/>
              <a:t>.</a:t>
            </a:r>
          </a:p>
          <a:p>
            <a:r>
              <a:rPr lang="en-GB" dirty="0" smtClean="0"/>
              <a:t>Historically, the children will need to obtain a score of </a:t>
            </a:r>
            <a:r>
              <a:rPr lang="en-GB" b="1" dirty="0" smtClean="0"/>
              <a:t>32/40</a:t>
            </a:r>
            <a:r>
              <a:rPr lang="en-GB" dirty="0" smtClean="0"/>
              <a:t> to pass the check</a:t>
            </a:r>
          </a:p>
          <a:p>
            <a:r>
              <a:rPr lang="en-GB" dirty="0" smtClean="0"/>
              <a:t>The check is made up of </a:t>
            </a:r>
            <a:r>
              <a:rPr lang="en-GB" b="1" dirty="0" smtClean="0"/>
              <a:t>40 words </a:t>
            </a:r>
            <a:r>
              <a:rPr lang="en-GB" dirty="0" smtClean="0"/>
              <a:t>to test the children’s phonic knowledge. </a:t>
            </a:r>
            <a:r>
              <a:rPr lang="en-GB" b="1" dirty="0" smtClean="0"/>
              <a:t>20 real words </a:t>
            </a:r>
            <a:r>
              <a:rPr lang="en-GB" dirty="0" smtClean="0"/>
              <a:t>and </a:t>
            </a:r>
            <a:r>
              <a:rPr lang="en-GB" b="1" dirty="0" smtClean="0"/>
              <a:t>20 nonsense</a:t>
            </a:r>
            <a:r>
              <a:rPr lang="en-GB" dirty="0" smtClean="0"/>
              <a:t>/alien words</a:t>
            </a:r>
          </a:p>
          <a:p>
            <a:r>
              <a:rPr lang="en-GB" dirty="0" smtClean="0"/>
              <a:t>I will hold a meeting specifically for the PSC nearer the time</a:t>
            </a:r>
            <a:endParaRPr lang="en-GB" dirty="0"/>
          </a:p>
        </p:txBody>
      </p:sp>
      <p:pic>
        <p:nvPicPr>
          <p:cNvPr id="5122" name="Picture 2" descr="Year 1 Phonics Screening - St Joseph's Catholic Primary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88" y="4797152"/>
            <a:ext cx="2808312" cy="19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5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3573016"/>
            <a:ext cx="5544616" cy="30243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Reading at home</a:t>
            </a:r>
            <a:endParaRPr lang="en-GB" dirty="0"/>
          </a:p>
        </p:txBody>
      </p:sp>
      <p:pic>
        <p:nvPicPr>
          <p:cNvPr id="1028" name="Picture 4" descr="The Power Of Reading - Vishwakarma Pub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57" y="3717032"/>
            <a:ext cx="5285437" cy="276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CB23296CF8F844AD671187E954A052" ma:contentTypeVersion="44" ma:contentTypeDescription="Create a new document." ma:contentTypeScope="" ma:versionID="bc820b2e0904b41f5a46af0567497b62">
  <xsd:schema xmlns:xsd="http://www.w3.org/2001/XMLSchema" xmlns:xs="http://www.w3.org/2001/XMLSchema" xmlns:p="http://schemas.microsoft.com/office/2006/metadata/properties" xmlns:ns3="72fbb6f5-fc2b-4fdf-84f7-7546dec6468a" xmlns:ns4="6fb1cb40-2240-48ed-9b3f-f71a46e21c9b" xmlns:ns5="4b1ca07e-3ff5-414b-b599-3a0758c08696" targetNamespace="http://schemas.microsoft.com/office/2006/metadata/properties" ma:root="true" ma:fieldsID="b8a282e2f5df8ff329b72e74e20ebebf" ns3:_="" ns4:_="" ns5:_="">
    <xsd:import namespace="72fbb6f5-fc2b-4fdf-84f7-7546dec6468a"/>
    <xsd:import namespace="6fb1cb40-2240-48ed-9b3f-f71a46e21c9b"/>
    <xsd:import namespace="4b1ca07e-3ff5-414b-b599-3a0758c086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5:MediaServiceAutoKeyPoints" minOccurs="0"/>
                <xsd:element ref="ns5:MediaServiceKeyPoints" minOccurs="0"/>
                <xsd:element ref="ns5:_activity" minOccurs="0"/>
                <xsd:element ref="ns5:MediaServiceObjectDetectorVersions" minOccurs="0"/>
                <xsd:element ref="ns5:MediaServiceSearchProperties" minOccurs="0"/>
                <xsd:element ref="ns5:MediaServiceDateTaken" minOccurs="0"/>
                <xsd:element ref="ns5:MediaServiceSystemTags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OCR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bb6f5-fc2b-4fdf-84f7-7546dec64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1cb40-2240-48ed-9b3f-f71a46e21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ca07e-3ff5-414b-b599-3a0758c08696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1ca07e-3ff5-414b-b599-3a0758c08696" xsi:nil="true"/>
  </documentManagement>
</p:properties>
</file>

<file path=customXml/itemProps1.xml><?xml version="1.0" encoding="utf-8"?>
<ds:datastoreItem xmlns:ds="http://schemas.openxmlformats.org/officeDocument/2006/customXml" ds:itemID="{FD442FE4-2FE0-4E38-8B13-CEEAE2461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bb6f5-fc2b-4fdf-84f7-7546dec6468a"/>
    <ds:schemaRef ds:uri="6fb1cb40-2240-48ed-9b3f-f71a46e21c9b"/>
    <ds:schemaRef ds:uri="4b1ca07e-3ff5-414b-b599-3a0758c086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EDB97C-D07A-4BF1-8DBE-155B6B298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F44EA-CF25-42DE-8450-024269DB0CA5}">
  <ds:schemaRefs>
    <ds:schemaRef ds:uri="http://purl.org/dc/terms/"/>
    <ds:schemaRef ds:uri="http://schemas.openxmlformats.org/package/2006/metadata/core-properties"/>
    <ds:schemaRef ds:uri="72fbb6f5-fc2b-4fdf-84f7-7546dec6468a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b1ca07e-3ff5-414b-b599-3a0758c08696"/>
    <ds:schemaRef ds:uri="6fb1cb40-2240-48ed-9b3f-f71a46e21c9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643</Words>
  <Application>Microsoft Office PowerPoint</Application>
  <PresentationFormat>On-screen Show (4:3)</PresentationFormat>
  <Paragraphs>44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Phonics and early reading at Senacre Wood</vt:lpstr>
      <vt:lpstr>PowerPoint Presentation</vt:lpstr>
      <vt:lpstr>What does phonics look like for your children?</vt:lpstr>
      <vt:lpstr>Green words and red words</vt:lpstr>
      <vt:lpstr>Reading with Read Write Inc</vt:lpstr>
      <vt:lpstr>RWI Get Writing</vt:lpstr>
      <vt:lpstr>Reading and Phonics assessment</vt:lpstr>
      <vt:lpstr>The Phonics Screening Check</vt:lpstr>
      <vt:lpstr>Reading at home</vt:lpstr>
      <vt:lpstr>Why read at home?</vt:lpstr>
      <vt:lpstr>PowerPoint Presentation</vt:lpstr>
      <vt:lpstr>Reading at home</vt:lpstr>
      <vt:lpstr>Reading for pleasure</vt:lpstr>
      <vt:lpstr>PowerPoint Presentation</vt:lpstr>
      <vt:lpstr>PowerPoint Presentation</vt:lpstr>
      <vt:lpstr>PowerPoint Presentation</vt:lpstr>
      <vt:lpstr>PowerPoint Presentation</vt:lpstr>
      <vt:lpstr>Let’s bring in the experts…the children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leadership skills and attributes will I bring to the SLE role and how would I market these as part of school to school support?</dc:title>
  <dc:creator>Teacher</dc:creator>
  <cp:lastModifiedBy>Sarah Norris</cp:lastModifiedBy>
  <cp:revision>197</cp:revision>
  <cp:lastPrinted>2018-09-03T14:55:50Z</cp:lastPrinted>
  <dcterms:created xsi:type="dcterms:W3CDTF">2013-07-03T11:27:30Z</dcterms:created>
  <dcterms:modified xsi:type="dcterms:W3CDTF">2025-09-29T15:10:22Z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0x010100D1CB23296CF8F844AD671187E954A052</vt:lpwstr>
  </property>
</Properties>
</file>