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handoutMasterIdLst>
    <p:handoutMasterId r:id="rId25"/>
  </p:handout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2" r:id="rId16"/>
    <p:sldId id="273" r:id="rId17"/>
    <p:sldId id="274" r:id="rId18"/>
    <p:sldId id="275" r:id="rId19"/>
    <p:sldId id="276" r:id="rId20"/>
    <p:sldId id="277" r:id="rId21"/>
    <p:sldId id="278" r:id="rId22"/>
    <p:sldId id="279"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233DAD-C3B4-419E-BB15-1347D0297236}" v="6" dt="2025-12-09T12:26:50.1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86780" autoAdjust="0"/>
  </p:normalViewPr>
  <p:slideViewPr>
    <p:cSldViewPr snapToGrid="0">
      <p:cViewPr varScale="1">
        <p:scale>
          <a:sx n="71" d="100"/>
          <a:sy n="71" d="100"/>
        </p:scale>
        <p:origin x="113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Austin" userId="360b648f-51d7-4d6f-b94c-e78812de5cac" providerId="ADAL" clId="{EB761BAF-A30E-4888-A848-A79CD46E330E}"/>
    <pc:docChg chg="modSld">
      <pc:chgData name="Emily Austin" userId="360b648f-51d7-4d6f-b94c-e78812de5cac" providerId="ADAL" clId="{EB761BAF-A30E-4888-A848-A79CD46E330E}" dt="2025-12-09T12:26:50.137" v="5" actId="1076"/>
      <pc:docMkLst>
        <pc:docMk/>
      </pc:docMkLst>
      <pc:sldChg chg="modSp">
        <pc:chgData name="Emily Austin" userId="360b648f-51d7-4d6f-b94c-e78812de5cac" providerId="ADAL" clId="{EB761BAF-A30E-4888-A848-A79CD46E330E}" dt="2025-12-09T12:26:50.137" v="5" actId="1076"/>
        <pc:sldMkLst>
          <pc:docMk/>
          <pc:sldMk cId="187139291" sldId="275"/>
        </pc:sldMkLst>
        <pc:picChg chg="mod">
          <ac:chgData name="Emily Austin" userId="360b648f-51d7-4d6f-b94c-e78812de5cac" providerId="ADAL" clId="{EB761BAF-A30E-4888-A848-A79CD46E330E}" dt="2025-12-09T12:26:50.137" v="5" actId="1076"/>
          <ac:picMkLst>
            <pc:docMk/>
            <pc:sldMk cId="187139291" sldId="275"/>
            <ac:picMk id="2050"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C9BB469-A2AC-4069-AC93-EE8565D48530}" type="datetimeFigureOut">
              <a:rPr lang="en-GB" smtClean="0"/>
              <a:t>09/12/2025</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15E6536-E397-4022-AC6D-19A4959FF529}" type="slidenum">
              <a:rPr lang="en-GB" smtClean="0"/>
              <a:t>‹#›</a:t>
            </a:fld>
            <a:endParaRPr lang="en-GB"/>
          </a:p>
        </p:txBody>
      </p:sp>
    </p:spTree>
    <p:extLst>
      <p:ext uri="{BB962C8B-B14F-4D97-AF65-F5344CB8AC3E}">
        <p14:creationId xmlns:p14="http://schemas.microsoft.com/office/powerpoint/2010/main" val="1581464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363962A-CF03-4B48-A6ED-7E606D2CC096}" type="datetimeFigureOut">
              <a:rPr lang="en-GB" smtClean="0"/>
              <a:t>09/12/2025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69AD78E-DAE6-4330-BB66-44CBA9ACE8DE}" type="slidenum">
              <a:rPr lang="en-GB" smtClean="0"/>
              <a:t>‹#›</a:t>
            </a:fld>
            <a:endParaRPr lang="en-GB"/>
          </a:p>
        </p:txBody>
      </p:sp>
    </p:spTree>
    <p:extLst>
      <p:ext uri="{BB962C8B-B14F-4D97-AF65-F5344CB8AC3E}">
        <p14:creationId xmlns:p14="http://schemas.microsoft.com/office/powerpoint/2010/main" val="1799913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Hello, thank</a:t>
            </a:r>
            <a:r>
              <a:rPr lang="en-GB" baseline="0" dirty="0"/>
              <a:t> you all for coming. Welcome Sarah Norris. Today is an opportunity for you to understand phonics a little bit better, which allows you to support your child at home. </a:t>
            </a:r>
            <a:endParaRPr lang="en-GB" dirty="0"/>
          </a:p>
          <a:p>
            <a:endParaRPr lang="en-GB" dirty="0"/>
          </a:p>
        </p:txBody>
      </p:sp>
      <p:sp>
        <p:nvSpPr>
          <p:cNvPr id="4" name="Slide Number Placeholder 3"/>
          <p:cNvSpPr>
            <a:spLocks noGrp="1"/>
          </p:cNvSpPr>
          <p:nvPr>
            <p:ph type="sldNum" sz="quarter" idx="10"/>
          </p:nvPr>
        </p:nvSpPr>
        <p:spPr/>
        <p:txBody>
          <a:bodyPr/>
          <a:lstStyle/>
          <a:p>
            <a:fld id="{469AD78E-DAE6-4330-BB66-44CBA9ACE8DE}" type="slidenum">
              <a:rPr lang="en-GB" smtClean="0"/>
              <a:t>1</a:t>
            </a:fld>
            <a:endParaRPr lang="en-GB"/>
          </a:p>
        </p:txBody>
      </p:sp>
    </p:spTree>
    <p:extLst>
      <p:ext uri="{BB962C8B-B14F-4D97-AF65-F5344CB8AC3E}">
        <p14:creationId xmlns:p14="http://schemas.microsoft.com/office/powerpoint/2010/main" val="3079494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9AD78E-DAE6-4330-BB66-44CBA9ACE8DE}" type="slidenum">
              <a:rPr lang="en-GB" smtClean="0"/>
              <a:t>10</a:t>
            </a:fld>
            <a:endParaRPr lang="en-GB"/>
          </a:p>
        </p:txBody>
      </p:sp>
    </p:spTree>
    <p:extLst>
      <p:ext uri="{BB962C8B-B14F-4D97-AF65-F5344CB8AC3E}">
        <p14:creationId xmlns:p14="http://schemas.microsoft.com/office/powerpoint/2010/main" val="3197012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9AD78E-DAE6-4330-BB66-44CBA9ACE8DE}" type="slidenum">
              <a:rPr lang="en-GB" smtClean="0"/>
              <a:t>11</a:t>
            </a:fld>
            <a:endParaRPr lang="en-GB"/>
          </a:p>
        </p:txBody>
      </p:sp>
    </p:spTree>
    <p:extLst>
      <p:ext uri="{BB962C8B-B14F-4D97-AF65-F5344CB8AC3E}">
        <p14:creationId xmlns:p14="http://schemas.microsoft.com/office/powerpoint/2010/main" val="3112844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am going to pass onto</a:t>
            </a:r>
            <a:r>
              <a:rPr lang="en-GB" baseline="0" dirty="0"/>
              <a:t> Mrs Norris now, who would like to speak to you about reading at home. After Mrs Norris has spoken, we will bring the children in so they can share their phonics knowledge with you. </a:t>
            </a:r>
            <a:endParaRPr lang="en-GB" dirty="0"/>
          </a:p>
        </p:txBody>
      </p:sp>
      <p:sp>
        <p:nvSpPr>
          <p:cNvPr id="4" name="Slide Number Placeholder 3"/>
          <p:cNvSpPr>
            <a:spLocks noGrp="1"/>
          </p:cNvSpPr>
          <p:nvPr>
            <p:ph type="sldNum" sz="quarter" idx="10"/>
          </p:nvPr>
        </p:nvSpPr>
        <p:spPr/>
        <p:txBody>
          <a:bodyPr/>
          <a:lstStyle/>
          <a:p>
            <a:fld id="{469AD78E-DAE6-4330-BB66-44CBA9ACE8DE}" type="slidenum">
              <a:rPr lang="en-GB" smtClean="0"/>
              <a:t>12</a:t>
            </a:fld>
            <a:endParaRPr lang="en-GB"/>
          </a:p>
        </p:txBody>
      </p:sp>
    </p:spTree>
    <p:extLst>
      <p:ext uri="{BB962C8B-B14F-4D97-AF65-F5344CB8AC3E}">
        <p14:creationId xmlns:p14="http://schemas.microsoft.com/office/powerpoint/2010/main" val="1538448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9AD78E-DAE6-4330-BB66-44CBA9ACE8DE}" type="slidenum">
              <a:rPr lang="en-GB" smtClean="0"/>
              <a:t>13</a:t>
            </a:fld>
            <a:endParaRPr lang="en-GB"/>
          </a:p>
        </p:txBody>
      </p:sp>
    </p:spTree>
    <p:extLst>
      <p:ext uri="{BB962C8B-B14F-4D97-AF65-F5344CB8AC3E}">
        <p14:creationId xmlns:p14="http://schemas.microsoft.com/office/powerpoint/2010/main" val="1531160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9AD78E-DAE6-4330-BB66-44CBA9ACE8DE}" type="slidenum">
              <a:rPr lang="en-GB" smtClean="0"/>
              <a:t>14</a:t>
            </a:fld>
            <a:endParaRPr lang="en-GB"/>
          </a:p>
        </p:txBody>
      </p:sp>
    </p:spTree>
    <p:extLst>
      <p:ext uri="{BB962C8B-B14F-4D97-AF65-F5344CB8AC3E}">
        <p14:creationId xmlns:p14="http://schemas.microsoft.com/office/powerpoint/2010/main" val="4055687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in class teacher and TA</a:t>
            </a:r>
          </a:p>
        </p:txBody>
      </p:sp>
      <p:sp>
        <p:nvSpPr>
          <p:cNvPr id="4" name="Slide Number Placeholder 3"/>
          <p:cNvSpPr>
            <a:spLocks noGrp="1"/>
          </p:cNvSpPr>
          <p:nvPr>
            <p:ph type="sldNum" sz="quarter" idx="10"/>
          </p:nvPr>
        </p:nvSpPr>
        <p:spPr/>
        <p:txBody>
          <a:bodyPr/>
          <a:lstStyle/>
          <a:p>
            <a:fld id="{CB2E0D4A-7CE9-4375-9181-222B05F4A93A}" type="slidenum">
              <a:rPr lang="en-GB" smtClean="0"/>
              <a:t>15</a:t>
            </a:fld>
            <a:endParaRPr lang="en-GB" dirty="0"/>
          </a:p>
        </p:txBody>
      </p:sp>
    </p:spTree>
    <p:extLst>
      <p:ext uri="{BB962C8B-B14F-4D97-AF65-F5344CB8AC3E}">
        <p14:creationId xmlns:p14="http://schemas.microsoft.com/office/powerpoint/2010/main" val="2752715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9AD78E-DAE6-4330-BB66-44CBA9ACE8DE}" type="slidenum">
              <a:rPr lang="en-GB" smtClean="0"/>
              <a:t>16</a:t>
            </a:fld>
            <a:endParaRPr lang="en-GB"/>
          </a:p>
        </p:txBody>
      </p:sp>
    </p:spTree>
    <p:extLst>
      <p:ext uri="{BB962C8B-B14F-4D97-AF65-F5344CB8AC3E}">
        <p14:creationId xmlns:p14="http://schemas.microsoft.com/office/powerpoint/2010/main" val="466168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9AD78E-DAE6-4330-BB66-44CBA9ACE8DE}" type="slidenum">
              <a:rPr lang="en-GB" smtClean="0"/>
              <a:t>17</a:t>
            </a:fld>
            <a:endParaRPr lang="en-GB"/>
          </a:p>
        </p:txBody>
      </p:sp>
    </p:spTree>
    <p:extLst>
      <p:ext uri="{BB962C8B-B14F-4D97-AF65-F5344CB8AC3E}">
        <p14:creationId xmlns:p14="http://schemas.microsoft.com/office/powerpoint/2010/main" val="1198779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9AD78E-DAE6-4330-BB66-44CBA9ACE8DE}" type="slidenum">
              <a:rPr lang="en-GB" smtClean="0"/>
              <a:t>18</a:t>
            </a:fld>
            <a:endParaRPr lang="en-GB"/>
          </a:p>
        </p:txBody>
      </p:sp>
    </p:spTree>
    <p:extLst>
      <p:ext uri="{BB962C8B-B14F-4D97-AF65-F5344CB8AC3E}">
        <p14:creationId xmlns:p14="http://schemas.microsoft.com/office/powerpoint/2010/main" val="2345648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9AD78E-DAE6-4330-BB66-44CBA9ACE8DE}" type="slidenum">
              <a:rPr lang="en-GB" smtClean="0"/>
              <a:t>19</a:t>
            </a:fld>
            <a:endParaRPr lang="en-GB"/>
          </a:p>
        </p:txBody>
      </p:sp>
    </p:spTree>
    <p:extLst>
      <p:ext uri="{BB962C8B-B14F-4D97-AF65-F5344CB8AC3E}">
        <p14:creationId xmlns:p14="http://schemas.microsoft.com/office/powerpoint/2010/main" val="211968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RWI CARDS</a:t>
            </a:r>
            <a:br>
              <a:rPr lang="en-GB" dirty="0"/>
            </a:br>
            <a:r>
              <a:rPr lang="en-GB" dirty="0"/>
              <a:t>We</a:t>
            </a:r>
            <a:r>
              <a:rPr lang="en-GB" baseline="0" dirty="0"/>
              <a:t> will begin with a whistle stop tour/ short explanation of what phonics is, and how it has changed. I certainly did not learn to read the same way as your children are. </a:t>
            </a:r>
          </a:p>
          <a:p>
            <a:r>
              <a:rPr lang="en-GB" baseline="0" dirty="0"/>
              <a:t>Since September, we have been making our way through the single sounds of the alphabet. As your child continues on their journey, this will progress into letter groups, then eventually </a:t>
            </a:r>
            <a:r>
              <a:rPr lang="en-GB" baseline="0" dirty="0" err="1"/>
              <a:t>trigraphs</a:t>
            </a:r>
            <a:r>
              <a:rPr lang="en-GB" baseline="0" dirty="0"/>
              <a:t> and split digraphs, but Mrs Norris will cover that in more detail when they get into Year 1! </a:t>
            </a:r>
            <a:endParaRPr lang="en-GB" dirty="0"/>
          </a:p>
          <a:p>
            <a:endParaRPr lang="en-GB" dirty="0"/>
          </a:p>
        </p:txBody>
      </p:sp>
      <p:sp>
        <p:nvSpPr>
          <p:cNvPr id="4" name="Slide Number Placeholder 3"/>
          <p:cNvSpPr>
            <a:spLocks noGrp="1"/>
          </p:cNvSpPr>
          <p:nvPr>
            <p:ph type="sldNum" sz="quarter" idx="10"/>
          </p:nvPr>
        </p:nvSpPr>
        <p:spPr/>
        <p:txBody>
          <a:bodyPr/>
          <a:lstStyle/>
          <a:p>
            <a:fld id="{469AD78E-DAE6-4330-BB66-44CBA9ACE8DE}" type="slidenum">
              <a:rPr lang="en-GB" smtClean="0"/>
              <a:t>2</a:t>
            </a:fld>
            <a:endParaRPr lang="en-GB"/>
          </a:p>
        </p:txBody>
      </p:sp>
    </p:spTree>
    <p:extLst>
      <p:ext uri="{BB962C8B-B14F-4D97-AF65-F5344CB8AC3E}">
        <p14:creationId xmlns:p14="http://schemas.microsoft.com/office/powerpoint/2010/main" val="2287942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69AD78E-DAE6-4330-BB66-44CBA9ACE8DE}" type="slidenum">
              <a:rPr lang="en-GB" smtClean="0"/>
              <a:t>20</a:t>
            </a:fld>
            <a:endParaRPr lang="en-GB"/>
          </a:p>
        </p:txBody>
      </p:sp>
    </p:spTree>
    <p:extLst>
      <p:ext uri="{BB962C8B-B14F-4D97-AF65-F5344CB8AC3E}">
        <p14:creationId xmlns:p14="http://schemas.microsoft.com/office/powerpoint/2010/main" val="251701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69AD78E-DAE6-4330-BB66-44CBA9ACE8DE}" type="slidenum">
              <a:rPr lang="en-GB" smtClean="0"/>
              <a:t>21</a:t>
            </a:fld>
            <a:endParaRPr lang="en-GB"/>
          </a:p>
        </p:txBody>
      </p:sp>
    </p:spTree>
    <p:extLst>
      <p:ext uri="{BB962C8B-B14F-4D97-AF65-F5344CB8AC3E}">
        <p14:creationId xmlns:p14="http://schemas.microsoft.com/office/powerpoint/2010/main" val="3274561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advise that any support</a:t>
            </a:r>
            <a:r>
              <a:rPr lang="en-GB" baseline="0" dirty="0"/>
              <a:t> at home is a short, fun and engaging activity. Special jobs little and often work well in Oak class! On this slide, there are some suggested activities on different ways to support your child at home.</a:t>
            </a:r>
            <a:endParaRPr lang="en-GB" dirty="0"/>
          </a:p>
          <a:p>
            <a:endParaRPr lang="en-GB" dirty="0"/>
          </a:p>
        </p:txBody>
      </p:sp>
      <p:sp>
        <p:nvSpPr>
          <p:cNvPr id="4" name="Slide Number Placeholder 3"/>
          <p:cNvSpPr>
            <a:spLocks noGrp="1"/>
          </p:cNvSpPr>
          <p:nvPr>
            <p:ph type="sldNum" sz="quarter" idx="10"/>
          </p:nvPr>
        </p:nvSpPr>
        <p:spPr/>
        <p:txBody>
          <a:bodyPr/>
          <a:lstStyle/>
          <a:p>
            <a:fld id="{469AD78E-DAE6-4330-BB66-44CBA9ACE8DE}" type="slidenum">
              <a:rPr lang="en-GB" smtClean="0"/>
              <a:t>3</a:t>
            </a:fld>
            <a:endParaRPr lang="en-GB"/>
          </a:p>
        </p:txBody>
      </p:sp>
    </p:spTree>
    <p:extLst>
      <p:ext uri="{BB962C8B-B14F-4D97-AF65-F5344CB8AC3E}">
        <p14:creationId xmlns:p14="http://schemas.microsoft.com/office/powerpoint/2010/main" val="252644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SOUND BLENDING BOOK, READIND</a:t>
            </a:r>
            <a:r>
              <a:rPr lang="en-GB" baseline="0" dirty="0"/>
              <a:t> RECORD and FRED</a:t>
            </a:r>
          </a:p>
          <a:p>
            <a:r>
              <a:rPr lang="en-GB" dirty="0"/>
              <a:t>Since</a:t>
            </a:r>
            <a:r>
              <a:rPr lang="en-GB" baseline="0" dirty="0"/>
              <a:t> the start of term 2, we have been sending home sound blending books. These books are designed to help your child sound blend CVC words. At this stage, if they are not blending independently, then you can step in to and help them to listen to the oral blend. For example, with the word ‘pin’, ask your child to say the sounds they know ‘p-</a:t>
            </a:r>
            <a:r>
              <a:rPr lang="en-GB" baseline="0" dirty="0" err="1"/>
              <a:t>i</a:t>
            </a:r>
            <a:r>
              <a:rPr lang="en-GB" baseline="0" dirty="0"/>
              <a:t>-n’, which you can repeat, in the hope that they will hear the sounds to then form a word. If they are finding this tricky, then we recommend you oral blend when you can at home (we call this speaking like Fred the Frog!), for example, “Please can you get a c-u-p, or put this in the b-</a:t>
            </a:r>
            <a:r>
              <a:rPr lang="en-GB" baseline="0" dirty="0" err="1"/>
              <a:t>i</a:t>
            </a:r>
            <a:r>
              <a:rPr lang="en-GB" baseline="0" dirty="0"/>
              <a:t>-n.”</a:t>
            </a:r>
            <a:endParaRPr lang="en-GB" dirty="0"/>
          </a:p>
          <a:p>
            <a:endParaRPr lang="en-GB" dirty="0"/>
          </a:p>
        </p:txBody>
      </p:sp>
      <p:sp>
        <p:nvSpPr>
          <p:cNvPr id="4" name="Slide Number Placeholder 3"/>
          <p:cNvSpPr>
            <a:spLocks noGrp="1"/>
          </p:cNvSpPr>
          <p:nvPr>
            <p:ph type="sldNum" sz="quarter" idx="10"/>
          </p:nvPr>
        </p:nvSpPr>
        <p:spPr/>
        <p:txBody>
          <a:bodyPr/>
          <a:lstStyle/>
          <a:p>
            <a:fld id="{469AD78E-DAE6-4330-BB66-44CBA9ACE8DE}" type="slidenum">
              <a:rPr lang="en-GB" smtClean="0"/>
              <a:t>4</a:t>
            </a:fld>
            <a:endParaRPr lang="en-GB"/>
          </a:p>
        </p:txBody>
      </p:sp>
    </p:spTree>
    <p:extLst>
      <p:ext uri="{BB962C8B-B14F-4D97-AF65-F5344CB8AC3E}">
        <p14:creationId xmlns:p14="http://schemas.microsoft.com/office/powerpoint/2010/main" val="3757695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a:t>
            </a:r>
            <a:r>
              <a:rPr lang="en-GB" baseline="0" dirty="0"/>
              <a:t> have created a timetable to keep you busy with the book for the week. This has been stapled into your child’s reading record. </a:t>
            </a:r>
            <a:endParaRPr lang="en-GB" dirty="0"/>
          </a:p>
          <a:p>
            <a:endParaRPr lang="en-GB" dirty="0"/>
          </a:p>
        </p:txBody>
      </p:sp>
      <p:sp>
        <p:nvSpPr>
          <p:cNvPr id="4" name="Slide Number Placeholder 3"/>
          <p:cNvSpPr>
            <a:spLocks noGrp="1"/>
          </p:cNvSpPr>
          <p:nvPr>
            <p:ph type="sldNum" sz="quarter" idx="10"/>
          </p:nvPr>
        </p:nvSpPr>
        <p:spPr/>
        <p:txBody>
          <a:bodyPr/>
          <a:lstStyle/>
          <a:p>
            <a:fld id="{469AD78E-DAE6-4330-BB66-44CBA9ACE8DE}" type="slidenum">
              <a:rPr lang="en-GB" smtClean="0"/>
              <a:t>5</a:t>
            </a:fld>
            <a:endParaRPr lang="en-GB"/>
          </a:p>
        </p:txBody>
      </p:sp>
    </p:spTree>
    <p:extLst>
      <p:ext uri="{BB962C8B-B14F-4D97-AF65-F5344CB8AC3E}">
        <p14:creationId xmlns:p14="http://schemas.microsoft.com/office/powerpoint/2010/main" val="2471214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Alongside</a:t>
            </a:r>
            <a:r>
              <a:rPr lang="en-GB" baseline="0" dirty="0"/>
              <a:t> this, your child will still select a book from the classroom. These books are to be shared together at home, rather than your child reading it, for example before going to sleep.</a:t>
            </a:r>
            <a:endParaRPr lang="en-GB" dirty="0"/>
          </a:p>
          <a:p>
            <a:endParaRPr lang="en-GB" dirty="0"/>
          </a:p>
        </p:txBody>
      </p:sp>
      <p:sp>
        <p:nvSpPr>
          <p:cNvPr id="4" name="Slide Number Placeholder 3"/>
          <p:cNvSpPr>
            <a:spLocks noGrp="1"/>
          </p:cNvSpPr>
          <p:nvPr>
            <p:ph type="sldNum" sz="quarter" idx="10"/>
          </p:nvPr>
        </p:nvSpPr>
        <p:spPr/>
        <p:txBody>
          <a:bodyPr/>
          <a:lstStyle/>
          <a:p>
            <a:fld id="{469AD78E-DAE6-4330-BB66-44CBA9ACE8DE}" type="slidenum">
              <a:rPr lang="en-GB" smtClean="0"/>
              <a:t>6</a:t>
            </a:fld>
            <a:endParaRPr lang="en-GB"/>
          </a:p>
        </p:txBody>
      </p:sp>
    </p:spTree>
    <p:extLst>
      <p:ext uri="{BB962C8B-B14F-4D97-AF65-F5344CB8AC3E}">
        <p14:creationId xmlns:p14="http://schemas.microsoft.com/office/powerpoint/2010/main" val="1323532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sounds have been uploaded</a:t>
            </a:r>
            <a:r>
              <a:rPr lang="en-GB" baseline="0" dirty="0"/>
              <a:t> onto Seesaw. Please visit RWI website for additional guidance.</a:t>
            </a:r>
            <a:endParaRPr lang="en-GB" dirty="0"/>
          </a:p>
          <a:p>
            <a:endParaRPr lang="en-GB" dirty="0"/>
          </a:p>
        </p:txBody>
      </p:sp>
      <p:sp>
        <p:nvSpPr>
          <p:cNvPr id="4" name="Slide Number Placeholder 3"/>
          <p:cNvSpPr>
            <a:spLocks noGrp="1"/>
          </p:cNvSpPr>
          <p:nvPr>
            <p:ph type="sldNum" sz="quarter" idx="10"/>
          </p:nvPr>
        </p:nvSpPr>
        <p:spPr/>
        <p:txBody>
          <a:bodyPr/>
          <a:lstStyle/>
          <a:p>
            <a:fld id="{469AD78E-DAE6-4330-BB66-44CBA9ACE8DE}" type="slidenum">
              <a:rPr lang="en-GB" smtClean="0"/>
              <a:t>7</a:t>
            </a:fld>
            <a:endParaRPr lang="en-GB"/>
          </a:p>
        </p:txBody>
      </p:sp>
    </p:spTree>
    <p:extLst>
      <p:ext uri="{BB962C8B-B14F-4D97-AF65-F5344CB8AC3E}">
        <p14:creationId xmlns:p14="http://schemas.microsoft.com/office/powerpoint/2010/main" val="613343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DITTY</a:t>
            </a:r>
          </a:p>
          <a:p>
            <a:r>
              <a:rPr lang="en-GB" dirty="0"/>
              <a:t>That is the books,</a:t>
            </a:r>
            <a:r>
              <a:rPr lang="en-GB" baseline="0" dirty="0"/>
              <a:t> however we are going to give you more information about the next step up from the sound blending books. These are called ditties, and if you have a child in KS1 at Senacre, then you will be familiar with these very exciting looking laminates!</a:t>
            </a:r>
            <a:endParaRPr lang="en-GB" dirty="0"/>
          </a:p>
        </p:txBody>
      </p:sp>
      <p:sp>
        <p:nvSpPr>
          <p:cNvPr id="4" name="Slide Number Placeholder 3"/>
          <p:cNvSpPr>
            <a:spLocks noGrp="1"/>
          </p:cNvSpPr>
          <p:nvPr>
            <p:ph type="sldNum" sz="quarter" idx="10"/>
          </p:nvPr>
        </p:nvSpPr>
        <p:spPr/>
        <p:txBody>
          <a:bodyPr/>
          <a:lstStyle/>
          <a:p>
            <a:fld id="{469AD78E-DAE6-4330-BB66-44CBA9ACE8DE}" type="slidenum">
              <a:rPr lang="en-GB" smtClean="0"/>
              <a:t>8</a:t>
            </a:fld>
            <a:endParaRPr lang="en-GB"/>
          </a:p>
        </p:txBody>
      </p:sp>
    </p:spTree>
    <p:extLst>
      <p:ext uri="{BB962C8B-B14F-4D97-AF65-F5344CB8AC3E}">
        <p14:creationId xmlns:p14="http://schemas.microsoft.com/office/powerpoint/2010/main" val="1314088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a:t>
            </a:r>
            <a:r>
              <a:rPr lang="en-GB" baseline="0" dirty="0"/>
              <a:t> the step in between the sound blending books, and the RWI Books, which they will get once they are secure in the ditties. It is to introduce the children to reading simple sentences, that consolidate their phonics knowledge. They will also be used in phonics sessions, if your child is working at the level.</a:t>
            </a:r>
            <a:endParaRPr lang="en-GB" dirty="0"/>
          </a:p>
          <a:p>
            <a:endParaRPr lang="en-GB" dirty="0"/>
          </a:p>
        </p:txBody>
      </p:sp>
      <p:sp>
        <p:nvSpPr>
          <p:cNvPr id="4" name="Slide Number Placeholder 3"/>
          <p:cNvSpPr>
            <a:spLocks noGrp="1"/>
          </p:cNvSpPr>
          <p:nvPr>
            <p:ph type="sldNum" sz="quarter" idx="10"/>
          </p:nvPr>
        </p:nvSpPr>
        <p:spPr/>
        <p:txBody>
          <a:bodyPr/>
          <a:lstStyle/>
          <a:p>
            <a:fld id="{469AD78E-DAE6-4330-BB66-44CBA9ACE8DE}" type="slidenum">
              <a:rPr lang="en-GB" smtClean="0"/>
              <a:t>9</a:t>
            </a:fld>
            <a:endParaRPr lang="en-GB"/>
          </a:p>
        </p:txBody>
      </p:sp>
    </p:spTree>
    <p:extLst>
      <p:ext uri="{BB962C8B-B14F-4D97-AF65-F5344CB8AC3E}">
        <p14:creationId xmlns:p14="http://schemas.microsoft.com/office/powerpoint/2010/main" val="233892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72BFE33-B71E-479A-A19D-7ABF9966351C}" type="datetimeFigureOut">
              <a:rPr lang="en-GB" smtClean="0"/>
              <a:t>09/12/2025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93EEDC-A4E1-4819-B14B-7BBF84678BA2}" type="slidenum">
              <a:rPr lang="en-GB" smtClean="0"/>
              <a:t>‹#›</a:t>
            </a:fld>
            <a:endParaRPr lang="en-GB"/>
          </a:p>
        </p:txBody>
      </p:sp>
    </p:spTree>
    <p:extLst>
      <p:ext uri="{BB962C8B-B14F-4D97-AF65-F5344CB8AC3E}">
        <p14:creationId xmlns:p14="http://schemas.microsoft.com/office/powerpoint/2010/main" val="3792175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2BFE33-B71E-479A-A19D-7ABF9966351C}" type="datetimeFigureOut">
              <a:rPr lang="en-GB" smtClean="0"/>
              <a:t>09/12/2025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93EEDC-A4E1-4819-B14B-7BBF84678BA2}" type="slidenum">
              <a:rPr lang="en-GB" smtClean="0"/>
              <a:t>‹#›</a:t>
            </a:fld>
            <a:endParaRPr lang="en-GB"/>
          </a:p>
        </p:txBody>
      </p:sp>
    </p:spTree>
    <p:extLst>
      <p:ext uri="{BB962C8B-B14F-4D97-AF65-F5344CB8AC3E}">
        <p14:creationId xmlns:p14="http://schemas.microsoft.com/office/powerpoint/2010/main" val="3890808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2BFE33-B71E-479A-A19D-7ABF9966351C}" type="datetimeFigureOut">
              <a:rPr lang="en-GB" smtClean="0"/>
              <a:t>09/12/2025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93EEDC-A4E1-4819-B14B-7BBF84678BA2}" type="slidenum">
              <a:rPr lang="en-GB" smtClean="0"/>
              <a:t>‹#›</a:t>
            </a:fld>
            <a:endParaRPr lang="en-GB"/>
          </a:p>
        </p:txBody>
      </p:sp>
    </p:spTree>
    <p:extLst>
      <p:ext uri="{BB962C8B-B14F-4D97-AF65-F5344CB8AC3E}">
        <p14:creationId xmlns:p14="http://schemas.microsoft.com/office/powerpoint/2010/main" val="2101545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CA2F686-ED64-4277-A443-8FD1610070ED}" type="datetimeFigureOut">
              <a:rPr lang="en-GB" smtClean="0"/>
              <a:t>09/12/2025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DFAE60-472B-4578-987B-8219A39C3E05}" type="slidenum">
              <a:rPr lang="en-GB" smtClean="0"/>
              <a:t>‹#›</a:t>
            </a:fld>
            <a:endParaRPr lang="en-GB" dirty="0"/>
          </a:p>
        </p:txBody>
      </p:sp>
    </p:spTree>
    <p:extLst>
      <p:ext uri="{BB962C8B-B14F-4D97-AF65-F5344CB8AC3E}">
        <p14:creationId xmlns:p14="http://schemas.microsoft.com/office/powerpoint/2010/main" val="4114733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CA2F686-ED64-4277-A443-8FD1610070ED}" type="datetimeFigureOut">
              <a:rPr lang="en-GB" smtClean="0"/>
              <a:t>09/12/2025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DFAE60-472B-4578-987B-8219A39C3E05}" type="slidenum">
              <a:rPr lang="en-GB" smtClean="0"/>
              <a:t>‹#›</a:t>
            </a:fld>
            <a:endParaRPr lang="en-GB" dirty="0"/>
          </a:p>
        </p:txBody>
      </p:sp>
    </p:spTree>
    <p:extLst>
      <p:ext uri="{BB962C8B-B14F-4D97-AF65-F5344CB8AC3E}">
        <p14:creationId xmlns:p14="http://schemas.microsoft.com/office/powerpoint/2010/main" val="254003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A2F686-ED64-4277-A443-8FD1610070ED}" type="datetimeFigureOut">
              <a:rPr lang="en-GB" smtClean="0"/>
              <a:t>09/12/2025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DFAE60-472B-4578-987B-8219A39C3E05}" type="slidenum">
              <a:rPr lang="en-GB" smtClean="0"/>
              <a:t>‹#›</a:t>
            </a:fld>
            <a:endParaRPr lang="en-GB" dirty="0"/>
          </a:p>
        </p:txBody>
      </p:sp>
    </p:spTree>
    <p:extLst>
      <p:ext uri="{BB962C8B-B14F-4D97-AF65-F5344CB8AC3E}">
        <p14:creationId xmlns:p14="http://schemas.microsoft.com/office/powerpoint/2010/main" val="3781727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CA2F686-ED64-4277-A443-8FD1610070ED}" type="datetimeFigureOut">
              <a:rPr lang="en-GB" smtClean="0"/>
              <a:t>09/12/2025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EDFAE60-472B-4578-987B-8219A39C3E05}" type="slidenum">
              <a:rPr lang="en-GB" smtClean="0"/>
              <a:t>‹#›</a:t>
            </a:fld>
            <a:endParaRPr lang="en-GB" dirty="0"/>
          </a:p>
        </p:txBody>
      </p:sp>
    </p:spTree>
    <p:extLst>
      <p:ext uri="{BB962C8B-B14F-4D97-AF65-F5344CB8AC3E}">
        <p14:creationId xmlns:p14="http://schemas.microsoft.com/office/powerpoint/2010/main" val="1315326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CA2F686-ED64-4277-A443-8FD1610070ED}" type="datetimeFigureOut">
              <a:rPr lang="en-GB" smtClean="0"/>
              <a:t>09/12/2025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EDFAE60-472B-4578-987B-8219A39C3E05}" type="slidenum">
              <a:rPr lang="en-GB" smtClean="0"/>
              <a:t>‹#›</a:t>
            </a:fld>
            <a:endParaRPr lang="en-GB" dirty="0"/>
          </a:p>
        </p:txBody>
      </p:sp>
    </p:spTree>
    <p:extLst>
      <p:ext uri="{BB962C8B-B14F-4D97-AF65-F5344CB8AC3E}">
        <p14:creationId xmlns:p14="http://schemas.microsoft.com/office/powerpoint/2010/main" val="165014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CA2F686-ED64-4277-A443-8FD1610070ED}" type="datetimeFigureOut">
              <a:rPr lang="en-GB" smtClean="0"/>
              <a:t>09/12/2025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EDFAE60-472B-4578-987B-8219A39C3E05}" type="slidenum">
              <a:rPr lang="en-GB" smtClean="0"/>
              <a:t>‹#›</a:t>
            </a:fld>
            <a:endParaRPr lang="en-GB" dirty="0"/>
          </a:p>
        </p:txBody>
      </p:sp>
    </p:spTree>
    <p:extLst>
      <p:ext uri="{BB962C8B-B14F-4D97-AF65-F5344CB8AC3E}">
        <p14:creationId xmlns:p14="http://schemas.microsoft.com/office/powerpoint/2010/main" val="1743160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2F686-ED64-4277-A443-8FD1610070ED}" type="datetimeFigureOut">
              <a:rPr lang="en-GB" smtClean="0"/>
              <a:t>09/12/2025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EDFAE60-472B-4578-987B-8219A39C3E05}" type="slidenum">
              <a:rPr lang="en-GB" smtClean="0"/>
              <a:t>‹#›</a:t>
            </a:fld>
            <a:endParaRPr lang="en-GB" dirty="0"/>
          </a:p>
        </p:txBody>
      </p:sp>
    </p:spTree>
    <p:extLst>
      <p:ext uri="{BB962C8B-B14F-4D97-AF65-F5344CB8AC3E}">
        <p14:creationId xmlns:p14="http://schemas.microsoft.com/office/powerpoint/2010/main" val="1217969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A2F686-ED64-4277-A443-8FD1610070ED}" type="datetimeFigureOut">
              <a:rPr lang="en-GB" smtClean="0"/>
              <a:t>09/12/2025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EDFAE60-472B-4578-987B-8219A39C3E05}" type="slidenum">
              <a:rPr lang="en-GB" smtClean="0"/>
              <a:t>‹#›</a:t>
            </a:fld>
            <a:endParaRPr lang="en-GB" dirty="0"/>
          </a:p>
        </p:txBody>
      </p:sp>
    </p:spTree>
    <p:extLst>
      <p:ext uri="{BB962C8B-B14F-4D97-AF65-F5344CB8AC3E}">
        <p14:creationId xmlns:p14="http://schemas.microsoft.com/office/powerpoint/2010/main" val="45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72BFE33-B71E-479A-A19D-7ABF9966351C}" type="datetimeFigureOut">
              <a:rPr lang="en-GB" smtClean="0"/>
              <a:t>09/12/2025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93EEDC-A4E1-4819-B14B-7BBF84678BA2}" type="slidenum">
              <a:rPr lang="en-GB" smtClean="0"/>
              <a:t>‹#›</a:t>
            </a:fld>
            <a:endParaRPr lang="en-GB"/>
          </a:p>
        </p:txBody>
      </p:sp>
    </p:spTree>
    <p:extLst>
      <p:ext uri="{BB962C8B-B14F-4D97-AF65-F5344CB8AC3E}">
        <p14:creationId xmlns:p14="http://schemas.microsoft.com/office/powerpoint/2010/main" val="3859104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A2F686-ED64-4277-A443-8FD1610070ED}" type="datetimeFigureOut">
              <a:rPr lang="en-GB" smtClean="0"/>
              <a:t>09/12/2025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EDFAE60-472B-4578-987B-8219A39C3E05}" type="slidenum">
              <a:rPr lang="en-GB" smtClean="0"/>
              <a:t>‹#›</a:t>
            </a:fld>
            <a:endParaRPr lang="en-GB" dirty="0"/>
          </a:p>
        </p:txBody>
      </p:sp>
    </p:spTree>
    <p:extLst>
      <p:ext uri="{BB962C8B-B14F-4D97-AF65-F5344CB8AC3E}">
        <p14:creationId xmlns:p14="http://schemas.microsoft.com/office/powerpoint/2010/main" val="3449924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CA2F686-ED64-4277-A443-8FD1610070ED}" type="datetimeFigureOut">
              <a:rPr lang="en-GB" smtClean="0"/>
              <a:t>09/12/2025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DFAE60-472B-4578-987B-8219A39C3E05}" type="slidenum">
              <a:rPr lang="en-GB" smtClean="0"/>
              <a:t>‹#›</a:t>
            </a:fld>
            <a:endParaRPr lang="en-GB" dirty="0"/>
          </a:p>
        </p:txBody>
      </p:sp>
    </p:spTree>
    <p:extLst>
      <p:ext uri="{BB962C8B-B14F-4D97-AF65-F5344CB8AC3E}">
        <p14:creationId xmlns:p14="http://schemas.microsoft.com/office/powerpoint/2010/main" val="1095666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CA2F686-ED64-4277-A443-8FD1610070ED}" type="datetimeFigureOut">
              <a:rPr lang="en-GB" smtClean="0"/>
              <a:t>09/12/2025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DFAE60-472B-4578-987B-8219A39C3E05}" type="slidenum">
              <a:rPr lang="en-GB" smtClean="0"/>
              <a:t>‹#›</a:t>
            </a:fld>
            <a:endParaRPr lang="en-GB" dirty="0"/>
          </a:p>
        </p:txBody>
      </p:sp>
    </p:spTree>
    <p:extLst>
      <p:ext uri="{BB962C8B-B14F-4D97-AF65-F5344CB8AC3E}">
        <p14:creationId xmlns:p14="http://schemas.microsoft.com/office/powerpoint/2010/main" val="3517496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9160933" cy="12954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828800"/>
            <a:ext cx="5029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6800" y="1828800"/>
            <a:ext cx="5029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dt" sz="half" idx="10"/>
          </p:nvPr>
        </p:nvSpPr>
        <p:spPr>
          <a:ln/>
        </p:spPr>
        <p:txBody>
          <a:bodyPr/>
          <a:lstStyle>
            <a:lvl1pPr>
              <a:defRPr/>
            </a:lvl1pPr>
          </a:lstStyle>
          <a:p>
            <a:pPr>
              <a:defRPr/>
            </a:pPr>
            <a:endParaRPr lang="en-GB"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7"/>
          <p:cNvSpPr>
            <a:spLocks noGrp="1" noChangeArrowheads="1"/>
          </p:cNvSpPr>
          <p:nvPr>
            <p:ph type="sldNum" sz="quarter" idx="12"/>
          </p:nvPr>
        </p:nvSpPr>
        <p:spPr>
          <a:ln/>
        </p:spPr>
        <p:txBody>
          <a:bodyPr/>
          <a:lstStyle>
            <a:lvl1pPr>
              <a:defRPr/>
            </a:lvl1pPr>
          </a:lstStyle>
          <a:p>
            <a:pPr>
              <a:defRPr/>
            </a:pPr>
            <a:fld id="{1570B22D-FC02-4678-99A4-55E1B638A4EC}" type="slidenum">
              <a:rPr lang="en-GB"/>
              <a:pPr>
                <a:defRPr/>
              </a:pPr>
              <a:t>‹#›</a:t>
            </a:fld>
            <a:endParaRPr lang="en-GB" dirty="0"/>
          </a:p>
        </p:txBody>
      </p:sp>
    </p:spTree>
    <p:extLst>
      <p:ext uri="{BB962C8B-B14F-4D97-AF65-F5344CB8AC3E}">
        <p14:creationId xmlns:p14="http://schemas.microsoft.com/office/powerpoint/2010/main" val="3045335294"/>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2BFE33-B71E-479A-A19D-7ABF9966351C}" type="datetimeFigureOut">
              <a:rPr lang="en-GB" smtClean="0"/>
              <a:t>09/12/2025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93EEDC-A4E1-4819-B14B-7BBF84678BA2}" type="slidenum">
              <a:rPr lang="en-GB" smtClean="0"/>
              <a:t>‹#›</a:t>
            </a:fld>
            <a:endParaRPr lang="en-GB"/>
          </a:p>
        </p:txBody>
      </p:sp>
    </p:spTree>
    <p:extLst>
      <p:ext uri="{BB962C8B-B14F-4D97-AF65-F5344CB8AC3E}">
        <p14:creationId xmlns:p14="http://schemas.microsoft.com/office/powerpoint/2010/main" val="3618326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72BFE33-B71E-479A-A19D-7ABF9966351C}" type="datetimeFigureOut">
              <a:rPr lang="en-GB" smtClean="0"/>
              <a:t>09/12/2025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93EEDC-A4E1-4819-B14B-7BBF84678BA2}" type="slidenum">
              <a:rPr lang="en-GB" smtClean="0"/>
              <a:t>‹#›</a:t>
            </a:fld>
            <a:endParaRPr lang="en-GB"/>
          </a:p>
        </p:txBody>
      </p:sp>
    </p:spTree>
    <p:extLst>
      <p:ext uri="{BB962C8B-B14F-4D97-AF65-F5344CB8AC3E}">
        <p14:creationId xmlns:p14="http://schemas.microsoft.com/office/powerpoint/2010/main" val="246548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72BFE33-B71E-479A-A19D-7ABF9966351C}" type="datetimeFigureOut">
              <a:rPr lang="en-GB" smtClean="0"/>
              <a:t>09/12/2025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793EEDC-A4E1-4819-B14B-7BBF84678BA2}" type="slidenum">
              <a:rPr lang="en-GB" smtClean="0"/>
              <a:t>‹#›</a:t>
            </a:fld>
            <a:endParaRPr lang="en-GB"/>
          </a:p>
        </p:txBody>
      </p:sp>
    </p:spTree>
    <p:extLst>
      <p:ext uri="{BB962C8B-B14F-4D97-AF65-F5344CB8AC3E}">
        <p14:creationId xmlns:p14="http://schemas.microsoft.com/office/powerpoint/2010/main" val="239779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72BFE33-B71E-479A-A19D-7ABF9966351C}" type="datetimeFigureOut">
              <a:rPr lang="en-GB" smtClean="0"/>
              <a:t>09/12/2025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793EEDC-A4E1-4819-B14B-7BBF84678BA2}" type="slidenum">
              <a:rPr lang="en-GB" smtClean="0"/>
              <a:t>‹#›</a:t>
            </a:fld>
            <a:endParaRPr lang="en-GB"/>
          </a:p>
        </p:txBody>
      </p:sp>
    </p:spTree>
    <p:extLst>
      <p:ext uri="{BB962C8B-B14F-4D97-AF65-F5344CB8AC3E}">
        <p14:creationId xmlns:p14="http://schemas.microsoft.com/office/powerpoint/2010/main" val="407154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2BFE33-B71E-479A-A19D-7ABF9966351C}" type="datetimeFigureOut">
              <a:rPr lang="en-GB" smtClean="0"/>
              <a:t>09/12/2025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793EEDC-A4E1-4819-B14B-7BBF84678BA2}" type="slidenum">
              <a:rPr lang="en-GB" smtClean="0"/>
              <a:t>‹#›</a:t>
            </a:fld>
            <a:endParaRPr lang="en-GB"/>
          </a:p>
        </p:txBody>
      </p:sp>
    </p:spTree>
    <p:extLst>
      <p:ext uri="{BB962C8B-B14F-4D97-AF65-F5344CB8AC3E}">
        <p14:creationId xmlns:p14="http://schemas.microsoft.com/office/powerpoint/2010/main" val="999581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2BFE33-B71E-479A-A19D-7ABF9966351C}" type="datetimeFigureOut">
              <a:rPr lang="en-GB" smtClean="0"/>
              <a:t>09/12/2025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93EEDC-A4E1-4819-B14B-7BBF84678BA2}" type="slidenum">
              <a:rPr lang="en-GB" smtClean="0"/>
              <a:t>‹#›</a:t>
            </a:fld>
            <a:endParaRPr lang="en-GB"/>
          </a:p>
        </p:txBody>
      </p:sp>
    </p:spTree>
    <p:extLst>
      <p:ext uri="{BB962C8B-B14F-4D97-AF65-F5344CB8AC3E}">
        <p14:creationId xmlns:p14="http://schemas.microsoft.com/office/powerpoint/2010/main" val="3252039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2BFE33-B71E-479A-A19D-7ABF9966351C}" type="datetimeFigureOut">
              <a:rPr lang="en-GB" smtClean="0"/>
              <a:t>09/12/2025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93EEDC-A4E1-4819-B14B-7BBF84678BA2}" type="slidenum">
              <a:rPr lang="en-GB" smtClean="0"/>
              <a:t>‹#›</a:t>
            </a:fld>
            <a:endParaRPr lang="en-GB"/>
          </a:p>
        </p:txBody>
      </p:sp>
    </p:spTree>
    <p:extLst>
      <p:ext uri="{BB962C8B-B14F-4D97-AF65-F5344CB8AC3E}">
        <p14:creationId xmlns:p14="http://schemas.microsoft.com/office/powerpoint/2010/main" val="3194271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74000">
              <a:schemeClr val="accent6">
                <a:lumMod val="20000"/>
                <a:lumOff val="80000"/>
              </a:schemeClr>
            </a:gs>
            <a:gs pos="83000">
              <a:schemeClr val="accent6">
                <a:lumMod val="60000"/>
                <a:lumOff val="40000"/>
              </a:schemeClr>
            </a:gs>
            <a:gs pos="100000">
              <a:schemeClr val="accent6">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2BFE33-B71E-479A-A19D-7ABF9966351C}" type="datetimeFigureOut">
              <a:rPr lang="en-GB" smtClean="0"/>
              <a:t>09/12/2025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3EEDC-A4E1-4819-B14B-7BBF84678BA2}" type="slidenum">
              <a:rPr lang="en-GB" smtClean="0"/>
              <a:t>‹#›</a:t>
            </a:fld>
            <a:endParaRPr lang="en-GB"/>
          </a:p>
        </p:txBody>
      </p:sp>
    </p:spTree>
    <p:extLst>
      <p:ext uri="{BB962C8B-B14F-4D97-AF65-F5344CB8AC3E}">
        <p14:creationId xmlns:p14="http://schemas.microsoft.com/office/powerpoint/2010/main" val="2922842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2F686-ED64-4277-A443-8FD1610070ED}" type="datetimeFigureOut">
              <a:rPr lang="en-GB" smtClean="0"/>
              <a:t>09/12/2025</a:t>
            </a:fld>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FAE60-472B-4578-987B-8219A39C3E05}" type="slidenum">
              <a:rPr lang="en-GB" smtClean="0"/>
              <a:t>‹#›</a:t>
            </a:fld>
            <a:endParaRPr lang="en-GB" dirty="0"/>
          </a:p>
        </p:txBody>
      </p:sp>
    </p:spTree>
    <p:extLst>
      <p:ext uri="{BB962C8B-B14F-4D97-AF65-F5344CB8AC3E}">
        <p14:creationId xmlns:p14="http://schemas.microsoft.com/office/powerpoint/2010/main" val="1494730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tm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tmp"/><Relationship Id="rId4" Type="http://schemas.openxmlformats.org/officeDocument/2006/relationships/image" Target="../media/image3.tm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tmp"/><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949738"/>
          </a:xfrm>
          <a:prstGeom prst="rect">
            <a:avLst/>
          </a:prstGeom>
        </p:spPr>
      </p:pic>
      <p:sp>
        <p:nvSpPr>
          <p:cNvPr id="2" name="Title 1"/>
          <p:cNvSpPr>
            <a:spLocks noGrp="1"/>
          </p:cNvSpPr>
          <p:nvPr>
            <p:ph type="ctrTitle"/>
          </p:nvPr>
        </p:nvSpPr>
        <p:spPr>
          <a:xfrm>
            <a:off x="1333500" y="2805295"/>
            <a:ext cx="9144000" cy="2387600"/>
          </a:xfrm>
          <a:solidFill>
            <a:schemeClr val="accent6">
              <a:lumMod val="60000"/>
              <a:lumOff val="40000"/>
            </a:schemeClr>
          </a:solidFill>
        </p:spPr>
        <p:txBody>
          <a:bodyPr/>
          <a:lstStyle/>
          <a:p>
            <a:r>
              <a:rPr lang="en-GB" dirty="0">
                <a:latin typeface="Comic Sans MS" panose="030F0702030302020204" pitchFamily="66" charset="0"/>
              </a:rPr>
              <a:t>Oak class stay and play 2025</a:t>
            </a:r>
          </a:p>
        </p:txBody>
      </p:sp>
    </p:spTree>
    <p:extLst>
      <p:ext uri="{BB962C8B-B14F-4D97-AF65-F5344CB8AC3E}">
        <p14:creationId xmlns:p14="http://schemas.microsoft.com/office/powerpoint/2010/main" val="3473884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949738"/>
          </a:xfrm>
          <a:prstGeom prst="rect">
            <a:avLst/>
          </a:prstGeom>
        </p:spPr>
      </p:pic>
      <p:sp>
        <p:nvSpPr>
          <p:cNvPr id="2" name="Title 1"/>
          <p:cNvSpPr>
            <a:spLocks noGrp="1"/>
          </p:cNvSpPr>
          <p:nvPr>
            <p:ph type="title"/>
          </p:nvPr>
        </p:nvSpPr>
        <p:spPr>
          <a:xfrm>
            <a:off x="447675" y="346075"/>
            <a:ext cx="11601450" cy="1325563"/>
          </a:xfrm>
          <a:solidFill>
            <a:schemeClr val="accent6">
              <a:lumMod val="60000"/>
              <a:lumOff val="40000"/>
            </a:schemeClr>
          </a:solidFill>
        </p:spPr>
        <p:txBody>
          <a:bodyPr/>
          <a:lstStyle/>
          <a:p>
            <a:r>
              <a:rPr lang="en-GB" dirty="0">
                <a:latin typeface="Comic Sans MS" panose="030F0702030302020204" pitchFamily="66" charset="0"/>
              </a:rPr>
              <a:t>Support at home</a:t>
            </a:r>
          </a:p>
        </p:txBody>
      </p:sp>
      <p:sp>
        <p:nvSpPr>
          <p:cNvPr id="3" name="Content Placeholder 2"/>
          <p:cNvSpPr>
            <a:spLocks noGrp="1"/>
          </p:cNvSpPr>
          <p:nvPr>
            <p:ph idx="1"/>
          </p:nvPr>
        </p:nvSpPr>
        <p:spPr>
          <a:xfrm>
            <a:off x="447675" y="1560255"/>
            <a:ext cx="11601450" cy="4351338"/>
          </a:xfrm>
          <a:solidFill>
            <a:schemeClr val="accent6">
              <a:lumMod val="60000"/>
              <a:lumOff val="40000"/>
            </a:schemeClr>
          </a:solidFill>
        </p:spPr>
        <p:txBody>
          <a:bodyPr/>
          <a:lstStyle/>
          <a:p>
            <a:r>
              <a:rPr lang="en-GB" dirty="0">
                <a:latin typeface="Comic Sans MS" panose="030F0702030302020204" pitchFamily="66" charset="0"/>
              </a:rPr>
              <a:t>Alongside their RWI sound blending books, your child will have a ditty to practise. The books are kept for the whole week. </a:t>
            </a:r>
          </a:p>
          <a:p>
            <a:endParaRPr lang="en-GB" dirty="0">
              <a:latin typeface="Comic Sans MS" panose="030F0702030302020204" pitchFamily="66" charset="0"/>
            </a:endParaRPr>
          </a:p>
          <a:p>
            <a:r>
              <a:rPr lang="en-GB" dirty="0">
                <a:latin typeface="Comic Sans MS" panose="030F0702030302020204" pitchFamily="66" charset="0"/>
              </a:rPr>
              <a:t>The ditty will have a label on it, stating when it should be returned. Your child will be working through the ditties for a couple of weeks. In some cases, ditties are repeated. Ditties are used to help build up fluency when reading.</a:t>
            </a:r>
          </a:p>
          <a:p>
            <a:pPr marL="0" indent="0">
              <a:buNone/>
            </a:pPr>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p:txBody>
      </p:sp>
    </p:spTree>
    <p:extLst>
      <p:ext uri="{BB962C8B-B14F-4D97-AF65-F5344CB8AC3E}">
        <p14:creationId xmlns:p14="http://schemas.microsoft.com/office/powerpoint/2010/main" val="1315104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949738"/>
          </a:xfrm>
          <a:prstGeom prst="rect">
            <a:avLst/>
          </a:prstGeom>
        </p:spPr>
      </p:pic>
      <p:sp>
        <p:nvSpPr>
          <p:cNvPr id="3" name="Content Placeholder 2"/>
          <p:cNvSpPr>
            <a:spLocks noGrp="1"/>
          </p:cNvSpPr>
          <p:nvPr>
            <p:ph idx="1"/>
          </p:nvPr>
        </p:nvSpPr>
        <p:spPr>
          <a:xfrm>
            <a:off x="838200" y="1690688"/>
            <a:ext cx="7000875" cy="5259050"/>
          </a:xfrm>
          <a:solidFill>
            <a:schemeClr val="accent6">
              <a:lumMod val="60000"/>
              <a:lumOff val="40000"/>
            </a:schemeClr>
          </a:solidFill>
        </p:spPr>
        <p:txBody>
          <a:bodyPr>
            <a:normAutofit fontScale="85000" lnSpcReduction="20000"/>
          </a:bodyPr>
          <a:lstStyle/>
          <a:p>
            <a:pPr marL="0" indent="0">
              <a:buNone/>
            </a:pPr>
            <a:r>
              <a:rPr lang="en-GB" dirty="0">
                <a:latin typeface="Comic Sans MS" panose="030F0702030302020204" pitchFamily="66" charset="0"/>
              </a:rPr>
              <a:t>Speed sounds</a:t>
            </a:r>
            <a:br>
              <a:rPr lang="en-GB" dirty="0">
                <a:latin typeface="Comic Sans MS" panose="030F0702030302020204" pitchFamily="66" charset="0"/>
              </a:rPr>
            </a:br>
            <a:br>
              <a:rPr lang="en-GB" dirty="0">
                <a:latin typeface="Comic Sans MS" panose="030F0702030302020204" pitchFamily="66" charset="0"/>
              </a:rPr>
            </a:br>
            <a:r>
              <a:rPr lang="en-GB" i="1" dirty="0">
                <a:latin typeface="Comic Sans MS" panose="030F0702030302020204" pitchFamily="66" charset="0"/>
              </a:rPr>
              <a:t>Ask your child to say the sounds in the first section.</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Green words</a:t>
            </a:r>
          </a:p>
          <a:p>
            <a:pPr marL="0" indent="0">
              <a:buNone/>
            </a:pPr>
            <a:endParaRPr lang="en-GB" dirty="0">
              <a:latin typeface="Comic Sans MS" panose="030F0702030302020204" pitchFamily="66" charset="0"/>
            </a:endParaRPr>
          </a:p>
          <a:p>
            <a:pPr marL="0" indent="0">
              <a:buNone/>
            </a:pPr>
            <a:r>
              <a:rPr lang="en-GB" i="1" dirty="0">
                <a:latin typeface="Comic Sans MS" panose="030F0702030302020204" pitchFamily="66" charset="0"/>
              </a:rPr>
              <a:t>Ask your child to sound-blend the words in the second section. </a:t>
            </a:r>
            <a:br>
              <a:rPr lang="en-GB" i="1" dirty="0">
                <a:latin typeface="Comic Sans MS" panose="030F0702030302020204" pitchFamily="66" charset="0"/>
              </a:rPr>
            </a:br>
            <a:r>
              <a:rPr lang="en-GB" i="1" dirty="0">
                <a:latin typeface="Comic Sans MS" panose="030F0702030302020204" pitchFamily="66" charset="0"/>
              </a:rPr>
              <a:t>(m-a-t)</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Red words (on some ditties)</a:t>
            </a:r>
            <a:br>
              <a:rPr lang="en-GB" dirty="0">
                <a:latin typeface="Comic Sans MS" panose="030F0702030302020204" pitchFamily="66" charset="0"/>
              </a:rPr>
            </a:br>
            <a:endParaRPr lang="en-GB" dirty="0">
              <a:latin typeface="Comic Sans MS" panose="030F0702030302020204" pitchFamily="66" charset="0"/>
            </a:endParaRPr>
          </a:p>
          <a:p>
            <a:pPr marL="0" indent="0">
              <a:buNone/>
            </a:pPr>
            <a:r>
              <a:rPr lang="en-GB" i="1" dirty="0">
                <a:latin typeface="Comic Sans MS" panose="030F0702030302020204" pitchFamily="66" charset="0"/>
              </a:rPr>
              <a:t>These are words that cannot be phonologically blended, we call them tricky words. </a:t>
            </a:r>
          </a:p>
          <a:p>
            <a:pPr marL="0" indent="0">
              <a:buNone/>
            </a:pPr>
            <a:endParaRPr lang="en-GB" i="1" dirty="0">
              <a:latin typeface="Comic Sans MS" panose="030F0702030302020204" pitchFamily="66" charset="0"/>
            </a:endParaRPr>
          </a:p>
        </p:txBody>
      </p:sp>
      <p:sp>
        <p:nvSpPr>
          <p:cNvPr id="4" name="Title 1"/>
          <p:cNvSpPr>
            <a:spLocks noGrp="1"/>
          </p:cNvSpPr>
          <p:nvPr>
            <p:ph type="title"/>
          </p:nvPr>
        </p:nvSpPr>
        <p:spPr>
          <a:solidFill>
            <a:schemeClr val="accent6">
              <a:lumMod val="60000"/>
              <a:lumOff val="40000"/>
            </a:schemeClr>
          </a:solidFill>
        </p:spPr>
        <p:txBody>
          <a:bodyPr/>
          <a:lstStyle/>
          <a:p>
            <a:r>
              <a:rPr lang="en-GB" dirty="0">
                <a:latin typeface="Comic Sans MS" panose="030F0702030302020204" pitchFamily="66" charset="0"/>
              </a:rPr>
              <a:t>Support at home</a:t>
            </a:r>
          </a:p>
        </p:txBody>
      </p:sp>
      <p:pic>
        <p:nvPicPr>
          <p:cNvPr id="5" name="Picture 4"/>
          <p:cNvPicPr>
            <a:picLocks noChangeAspect="1"/>
          </p:cNvPicPr>
          <p:nvPr/>
        </p:nvPicPr>
        <p:blipFill>
          <a:blip r:embed="rId4"/>
          <a:stretch>
            <a:fillRect/>
          </a:stretch>
        </p:blipFill>
        <p:spPr>
          <a:xfrm>
            <a:off x="8067273" y="1294886"/>
            <a:ext cx="3814715" cy="4882077"/>
          </a:xfrm>
          <a:prstGeom prst="rect">
            <a:avLst/>
          </a:prstGeom>
        </p:spPr>
      </p:pic>
      <p:sp>
        <p:nvSpPr>
          <p:cNvPr id="2" name="Right Arrow 1"/>
          <p:cNvSpPr/>
          <p:nvPr/>
        </p:nvSpPr>
        <p:spPr>
          <a:xfrm>
            <a:off x="4010025" y="1825625"/>
            <a:ext cx="3962400" cy="269875"/>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Arrow 5"/>
          <p:cNvSpPr/>
          <p:nvPr/>
        </p:nvSpPr>
        <p:spPr>
          <a:xfrm rot="20360408">
            <a:off x="4362283" y="3175118"/>
            <a:ext cx="3962400" cy="270816"/>
          </a:xfrm>
          <a:prstGeom prst="rightArrow">
            <a:avLst>
              <a:gd name="adj1" fmla="val 54964"/>
              <a:gd name="adj2" fmla="val 50000"/>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rot="19136955">
            <a:off x="5165822" y="4192299"/>
            <a:ext cx="3415056" cy="255827"/>
          </a:xfrm>
          <a:prstGeom prst="rightArrow">
            <a:avLst>
              <a:gd name="adj1" fmla="val 54964"/>
              <a:gd name="adj2" fmla="val 84265"/>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4919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949738"/>
          </a:xfrm>
          <a:prstGeom prst="rect">
            <a:avLst/>
          </a:prstGeom>
        </p:spPr>
      </p:pic>
      <p:sp>
        <p:nvSpPr>
          <p:cNvPr id="4" name="Content Placeholder 2"/>
          <p:cNvSpPr txBox="1">
            <a:spLocks/>
          </p:cNvSpPr>
          <p:nvPr/>
        </p:nvSpPr>
        <p:spPr>
          <a:xfrm>
            <a:off x="285750" y="1560255"/>
            <a:ext cx="7781523" cy="4351338"/>
          </a:xfrm>
          <a:prstGeom prst="rect">
            <a:avLst/>
          </a:prstGeom>
          <a:solidFill>
            <a:schemeClr val="accent6">
              <a:lumMod val="60000"/>
              <a:lumOff val="4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Comic Sans MS" panose="030F0702030302020204" pitchFamily="66" charset="0"/>
              </a:rPr>
              <a:t>Sentences (e.g. sit on a mat)</a:t>
            </a:r>
            <a:br>
              <a:rPr lang="en-GB" dirty="0">
                <a:latin typeface="Comic Sans MS" panose="030F0702030302020204" pitchFamily="66" charset="0"/>
              </a:rPr>
            </a:br>
            <a:br>
              <a:rPr lang="en-GB" dirty="0">
                <a:latin typeface="Comic Sans MS" panose="030F0702030302020204" pitchFamily="66" charset="0"/>
              </a:rPr>
            </a:br>
            <a:r>
              <a:rPr lang="en-GB" i="1" dirty="0">
                <a:latin typeface="Comic Sans MS" panose="030F0702030302020204" pitchFamily="66" charset="0"/>
              </a:rPr>
              <a:t>Ask your child to sound-blend the words in the sentences in the third section. Then read the sentence back to them.</a:t>
            </a:r>
            <a:br>
              <a:rPr lang="en-GB" i="1" dirty="0">
                <a:latin typeface="Comic Sans MS" panose="030F0702030302020204" pitchFamily="66" charset="0"/>
              </a:rPr>
            </a:br>
            <a:endParaRPr lang="en-GB" dirty="0">
              <a:latin typeface="Comic Sans MS" panose="030F0702030302020204" pitchFamily="66" charset="0"/>
            </a:endParaRPr>
          </a:p>
          <a:p>
            <a:pPr marL="0" indent="0">
              <a:buFont typeface="Arial" panose="020B0604020202020204" pitchFamily="34" charset="0"/>
              <a:buNone/>
            </a:pPr>
            <a:r>
              <a:rPr lang="en-GB" dirty="0">
                <a:latin typeface="Comic Sans MS" panose="030F0702030302020204" pitchFamily="66" charset="0"/>
              </a:rPr>
              <a:t>Question at the bottom</a:t>
            </a:r>
            <a:br>
              <a:rPr lang="en-GB" dirty="0">
                <a:latin typeface="Comic Sans MS" panose="030F0702030302020204" pitchFamily="66" charset="0"/>
              </a:rPr>
            </a:br>
            <a:br>
              <a:rPr lang="en-GB" dirty="0">
                <a:latin typeface="Comic Sans MS" panose="030F0702030302020204" pitchFamily="66" charset="0"/>
              </a:rPr>
            </a:br>
            <a:r>
              <a:rPr lang="en-GB" i="1" dirty="0">
                <a:latin typeface="Comic Sans MS" panose="030F0702030302020204" pitchFamily="66" charset="0"/>
              </a:rPr>
              <a:t>This is a comprehension check. Ask them the question and then get them to repeat the sentence at the bottom.</a:t>
            </a:r>
            <a:endParaRPr lang="en-GB" dirty="0">
              <a:latin typeface="Comic Sans MS" panose="030F0702030302020204" pitchFamily="66" charset="0"/>
            </a:endParaRPr>
          </a:p>
          <a:p>
            <a:pPr marL="0" indent="0">
              <a:buFont typeface="Arial" panose="020B0604020202020204" pitchFamily="34" charset="0"/>
              <a:buNone/>
            </a:pPr>
            <a:endParaRPr lang="en-GB" dirty="0">
              <a:latin typeface="Comic Sans MS" panose="030F0702030302020204" pitchFamily="66" charset="0"/>
            </a:endParaRPr>
          </a:p>
        </p:txBody>
      </p:sp>
      <p:sp>
        <p:nvSpPr>
          <p:cNvPr id="5" name="Title 1"/>
          <p:cNvSpPr txBox="1">
            <a:spLocks/>
          </p:cNvSpPr>
          <p:nvPr/>
        </p:nvSpPr>
        <p:spPr>
          <a:xfrm>
            <a:off x="285750" y="250031"/>
            <a:ext cx="10515600" cy="1325563"/>
          </a:xfrm>
          <a:prstGeom prst="rect">
            <a:avLst/>
          </a:prstGeom>
          <a:solidFill>
            <a:schemeClr val="accent6">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Comic Sans MS" panose="030F0702030302020204" pitchFamily="66" charset="0"/>
              </a:rPr>
              <a:t>Support at home</a:t>
            </a:r>
          </a:p>
        </p:txBody>
      </p:sp>
      <p:pic>
        <p:nvPicPr>
          <p:cNvPr id="6" name="Picture 5"/>
          <p:cNvPicPr>
            <a:picLocks noChangeAspect="1"/>
          </p:cNvPicPr>
          <p:nvPr/>
        </p:nvPicPr>
        <p:blipFill>
          <a:blip r:embed="rId4"/>
          <a:stretch>
            <a:fillRect/>
          </a:stretch>
        </p:blipFill>
        <p:spPr>
          <a:xfrm>
            <a:off x="8067273" y="1294886"/>
            <a:ext cx="3814715" cy="4882077"/>
          </a:xfrm>
          <a:prstGeom prst="rect">
            <a:avLst/>
          </a:prstGeom>
        </p:spPr>
      </p:pic>
      <p:sp>
        <p:nvSpPr>
          <p:cNvPr id="7" name="Right Arrow 6"/>
          <p:cNvSpPr/>
          <p:nvPr/>
        </p:nvSpPr>
        <p:spPr>
          <a:xfrm rot="967568">
            <a:off x="4963890" y="3340073"/>
            <a:ext cx="3309593" cy="272923"/>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0485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46021"/>
            <a:ext cx="12193057" cy="6950042"/>
          </a:xfrm>
          <a:prstGeom prst="rect">
            <a:avLst/>
          </a:prstGeom>
        </p:spPr>
      </p:pic>
      <p:sp>
        <p:nvSpPr>
          <p:cNvPr id="3" name="Title 1"/>
          <p:cNvSpPr txBox="1">
            <a:spLocks/>
          </p:cNvSpPr>
          <p:nvPr/>
        </p:nvSpPr>
        <p:spPr>
          <a:xfrm>
            <a:off x="2117651" y="119658"/>
            <a:ext cx="7772400" cy="1470025"/>
          </a:xfrm>
          <a:prstGeom prst="rect">
            <a:avLst/>
          </a:prstGeom>
          <a:solidFill>
            <a:srgbClr val="9BBB59">
              <a:lumMod val="60000"/>
              <a:lumOff val="40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sysClr val="windowText" lastClr="000000"/>
                </a:solidFill>
                <a:effectLst/>
                <a:uLnTx/>
                <a:uFillTx/>
                <a:latin typeface="Comic Sans MS" panose="030F0702030302020204" pitchFamily="66" charset="0"/>
              </a:rPr>
              <a:t>Reading at home</a:t>
            </a:r>
          </a:p>
        </p:txBody>
      </p:sp>
      <p:sp>
        <p:nvSpPr>
          <p:cNvPr id="4" name="Rectangle 3"/>
          <p:cNvSpPr/>
          <p:nvPr/>
        </p:nvSpPr>
        <p:spPr>
          <a:xfrm>
            <a:off x="3016796" y="2353816"/>
            <a:ext cx="5544616" cy="3024336"/>
          </a:xfrm>
          <a:prstGeom prst="rect">
            <a:avLst/>
          </a:prstGeom>
          <a:solidFill>
            <a:srgbClr val="9BBB59">
              <a:lumMod val="60000"/>
              <a:lumOff val="40000"/>
            </a:srgbClr>
          </a:solidFill>
          <a:ln w="25400" cap="flat" cmpd="sng" algn="ctr">
            <a:solidFill>
              <a:srgbClr val="9BBB59">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pic>
        <p:nvPicPr>
          <p:cNvPr id="5" name="Picture 4" descr="The Power Of Reading - Vishwakarma Public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385" y="2482961"/>
            <a:ext cx="5285437" cy="2766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747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888088" y="3388309"/>
            <a:ext cx="3600400" cy="2613733"/>
          </a:xfrm>
          <a:prstGeom prst="rect">
            <a:avLst/>
          </a:prstGeom>
        </p:spPr>
      </p:pic>
      <p:pic>
        <p:nvPicPr>
          <p:cNvPr id="10" name="Picture 9"/>
          <p:cNvPicPr>
            <a:picLocks noChangeAspect="1"/>
          </p:cNvPicPr>
          <p:nvPr/>
        </p:nvPicPr>
        <p:blipFill>
          <a:blip r:embed="rId3"/>
          <a:stretch>
            <a:fillRect/>
          </a:stretch>
        </p:blipFill>
        <p:spPr>
          <a:xfrm>
            <a:off x="1703514" y="3388309"/>
            <a:ext cx="2952327" cy="2818435"/>
          </a:xfrm>
          <a:prstGeom prst="rect">
            <a:avLst/>
          </a:prstGeom>
        </p:spPr>
      </p:pic>
      <p:pic>
        <p:nvPicPr>
          <p:cNvPr id="9" name="Picture 8"/>
          <p:cNvPicPr>
            <a:picLocks noChangeAspect="1"/>
          </p:cNvPicPr>
          <p:nvPr/>
        </p:nvPicPr>
        <p:blipFill>
          <a:blip r:embed="rId3"/>
          <a:stretch>
            <a:fillRect/>
          </a:stretch>
        </p:blipFill>
        <p:spPr>
          <a:xfrm>
            <a:off x="6600056" y="58683"/>
            <a:ext cx="3960440" cy="2818435"/>
          </a:xfrm>
          <a:prstGeom prst="rect">
            <a:avLst/>
          </a:prstGeom>
        </p:spPr>
      </p:pic>
      <p:pic>
        <p:nvPicPr>
          <p:cNvPr id="7" name="Picture 6"/>
          <p:cNvPicPr>
            <a:picLocks noChangeAspect="1"/>
          </p:cNvPicPr>
          <p:nvPr/>
        </p:nvPicPr>
        <p:blipFill>
          <a:blip r:embed="rId3"/>
          <a:stretch>
            <a:fillRect/>
          </a:stretch>
        </p:blipFill>
        <p:spPr>
          <a:xfrm>
            <a:off x="1703513" y="248010"/>
            <a:ext cx="4609124" cy="2818435"/>
          </a:xfrm>
          <a:prstGeom prst="rect">
            <a:avLst/>
          </a:prstGeom>
        </p:spPr>
      </p:pic>
      <p:pic>
        <p:nvPicPr>
          <p:cNvPr id="4" name="Picture 3"/>
          <p:cNvPicPr>
            <a:picLocks noChangeAspect="1"/>
          </p:cNvPicPr>
          <p:nvPr/>
        </p:nvPicPr>
        <p:blipFill rotWithShape="1">
          <a:blip r:embed="rId4"/>
          <a:srcRect l="991" r="9892"/>
          <a:stretch/>
        </p:blipFill>
        <p:spPr>
          <a:xfrm>
            <a:off x="1856486" y="343252"/>
            <a:ext cx="4303178" cy="2627948"/>
          </a:xfrm>
          <a:prstGeom prst="rect">
            <a:avLst/>
          </a:prstGeom>
        </p:spPr>
      </p:pic>
      <p:pic>
        <p:nvPicPr>
          <p:cNvPr id="5" name="Picture 4"/>
          <p:cNvPicPr>
            <a:picLocks noChangeAspect="1"/>
          </p:cNvPicPr>
          <p:nvPr/>
        </p:nvPicPr>
        <p:blipFill>
          <a:blip r:embed="rId5"/>
          <a:stretch>
            <a:fillRect/>
          </a:stretch>
        </p:blipFill>
        <p:spPr>
          <a:xfrm>
            <a:off x="6744072" y="188641"/>
            <a:ext cx="3732018" cy="2483933"/>
          </a:xfrm>
          <a:prstGeom prst="rect">
            <a:avLst/>
          </a:prstGeom>
        </p:spPr>
      </p:pic>
      <p:pic>
        <p:nvPicPr>
          <p:cNvPr id="6" name="Picture 5"/>
          <p:cNvPicPr>
            <a:picLocks noChangeAspect="1"/>
          </p:cNvPicPr>
          <p:nvPr/>
        </p:nvPicPr>
        <p:blipFill>
          <a:blip r:embed="rId6"/>
          <a:stretch>
            <a:fillRect/>
          </a:stretch>
        </p:blipFill>
        <p:spPr>
          <a:xfrm>
            <a:off x="1924806" y="3527413"/>
            <a:ext cx="2509741" cy="2540224"/>
          </a:xfrm>
          <a:prstGeom prst="rect">
            <a:avLst/>
          </a:prstGeom>
        </p:spPr>
      </p:pic>
      <p:pic>
        <p:nvPicPr>
          <p:cNvPr id="8" name="Picture 7"/>
          <p:cNvPicPr>
            <a:picLocks noChangeAspect="1"/>
          </p:cNvPicPr>
          <p:nvPr/>
        </p:nvPicPr>
        <p:blipFill>
          <a:blip r:embed="rId7"/>
          <a:stretch>
            <a:fillRect/>
          </a:stretch>
        </p:blipFill>
        <p:spPr>
          <a:xfrm>
            <a:off x="7061405" y="3613231"/>
            <a:ext cx="3253767" cy="2163887"/>
          </a:xfrm>
          <a:prstGeom prst="rect">
            <a:avLst/>
          </a:prstGeom>
        </p:spPr>
      </p:pic>
    </p:spTree>
    <p:extLst>
      <p:ext uri="{BB962C8B-B14F-4D97-AF65-F5344CB8AC3E}">
        <p14:creationId xmlns:p14="http://schemas.microsoft.com/office/powerpoint/2010/main" val="22325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2041451" y="756885"/>
            <a:ext cx="8346557" cy="707886"/>
          </a:xfrm>
          <a:solidFill>
            <a:schemeClr val="accent3">
              <a:lumMod val="60000"/>
              <a:lumOff val="40000"/>
            </a:schemeClr>
          </a:solidFill>
        </p:spPr>
        <p:txBody>
          <a:bodyPr wrap="square">
            <a:spAutoFit/>
          </a:bodyPr>
          <a:lstStyle/>
          <a:p>
            <a:pPr eaLnBrk="1" hangingPunct="1"/>
            <a:r>
              <a:rPr lang="en-GB" altLang="en-US" sz="4000" u="sng" dirty="0">
                <a:latin typeface="Comic Sans MS" panose="030F0702030302020204" pitchFamily="66" charset="0"/>
              </a:rPr>
              <a:t>Why read at home?</a:t>
            </a:r>
          </a:p>
        </p:txBody>
      </p:sp>
      <p:sp>
        <p:nvSpPr>
          <p:cNvPr id="9221" name="Rectangle 5"/>
          <p:cNvSpPr>
            <a:spLocks noGrp="1" noChangeArrowheads="1"/>
          </p:cNvSpPr>
          <p:nvPr>
            <p:ph type="body" sz="half" idx="1"/>
          </p:nvPr>
        </p:nvSpPr>
        <p:spPr>
          <a:xfrm>
            <a:off x="2041451" y="1772816"/>
            <a:ext cx="8346557" cy="3528392"/>
          </a:xfrm>
          <a:solidFill>
            <a:schemeClr val="accent3">
              <a:lumMod val="60000"/>
              <a:lumOff val="40000"/>
            </a:schemeClr>
          </a:solidFill>
        </p:spPr>
        <p:txBody>
          <a:bodyPr>
            <a:normAutofit/>
          </a:bodyPr>
          <a:lstStyle/>
          <a:p>
            <a:pPr>
              <a:lnSpc>
                <a:spcPct val="80000"/>
              </a:lnSpc>
            </a:pPr>
            <a:r>
              <a:rPr lang="en-GB" altLang="en-US" sz="2400" dirty="0">
                <a:latin typeface="Comic Sans MS" panose="030F0702030302020204" pitchFamily="66" charset="0"/>
              </a:rPr>
              <a:t>Reading at home helps the children to consolidate the knowledge that they gain when in school</a:t>
            </a:r>
          </a:p>
          <a:p>
            <a:pPr>
              <a:lnSpc>
                <a:spcPct val="80000"/>
              </a:lnSpc>
            </a:pPr>
            <a:r>
              <a:rPr lang="en-GB" altLang="en-US" sz="2400" dirty="0">
                <a:latin typeface="Comic Sans MS" panose="030F0702030302020204" pitchFamily="66" charset="0"/>
              </a:rPr>
              <a:t>It gives you, as a parent, a clear understanding of how your child is getting on with their reading</a:t>
            </a:r>
          </a:p>
          <a:p>
            <a:pPr>
              <a:lnSpc>
                <a:spcPct val="80000"/>
              </a:lnSpc>
            </a:pPr>
            <a:r>
              <a:rPr lang="en-GB" altLang="en-US" sz="2400" dirty="0">
                <a:latin typeface="Comic Sans MS" panose="030F0702030302020204" pitchFamily="66" charset="0"/>
              </a:rPr>
              <a:t>Reading or being read to increases the amount of vocabulary</a:t>
            </a:r>
          </a:p>
          <a:p>
            <a:pPr>
              <a:lnSpc>
                <a:spcPct val="80000"/>
              </a:lnSpc>
            </a:pPr>
            <a:r>
              <a:rPr lang="en-GB" altLang="en-US" sz="2400" dirty="0">
                <a:latin typeface="Comic Sans MS" panose="030F0702030302020204" pitchFamily="66" charset="0"/>
              </a:rPr>
              <a:t>Reading with your child gives them special, uninterrupted time with you where they can build their confidence</a:t>
            </a:r>
          </a:p>
        </p:txBody>
      </p:sp>
      <p:pic>
        <p:nvPicPr>
          <p:cNvPr id="4" name="Picture 2" descr="Amazon.com: Read Write Inc. Phonics Book Bag Books: Blue Set 6 Storybooks  Mixed Pack of 10: 9780198420583: 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096" y="4725144"/>
            <a:ext cx="2880320" cy="20522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623629" y="4725144"/>
            <a:ext cx="2336467" cy="2042034"/>
          </a:xfrm>
          <a:prstGeom prst="rect">
            <a:avLst/>
          </a:prstGeom>
        </p:spPr>
      </p:pic>
    </p:spTree>
    <p:extLst>
      <p:ext uri="{BB962C8B-B14F-4D97-AF65-F5344CB8AC3E}">
        <p14:creationId xmlns:p14="http://schemas.microsoft.com/office/powerpoint/2010/main" val="241009757"/>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5720" y="1484784"/>
            <a:ext cx="4824536" cy="3785652"/>
          </a:xfrm>
          <a:prstGeom prst="rect">
            <a:avLst/>
          </a:prstGeom>
          <a:solidFill>
            <a:schemeClr val="accent3">
              <a:lumMod val="60000"/>
              <a:lumOff val="40000"/>
            </a:schemeClr>
          </a:solidFill>
        </p:spPr>
        <p:txBody>
          <a:bodyPr wrap="square" rtlCol="0">
            <a:spAutoFit/>
          </a:bodyPr>
          <a:lstStyle/>
          <a:p>
            <a:pPr algn="ctr"/>
            <a:r>
              <a:rPr lang="en-GB" sz="6000" dirty="0">
                <a:latin typeface="Comic Sans MS" panose="030F0702030302020204" pitchFamily="66" charset="0"/>
              </a:rPr>
              <a:t>A few tips and tricks to take away with you:</a:t>
            </a:r>
          </a:p>
        </p:txBody>
      </p:sp>
    </p:spTree>
    <p:extLst>
      <p:ext uri="{BB962C8B-B14F-4D97-AF65-F5344CB8AC3E}">
        <p14:creationId xmlns:p14="http://schemas.microsoft.com/office/powerpoint/2010/main" val="2753473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Printable Summer Reading Bingo - Imagination S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5874" y="-2019750"/>
            <a:ext cx="7440251" cy="1089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39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31704" y="836712"/>
            <a:ext cx="4968552" cy="5472608"/>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3560392" y="928056"/>
            <a:ext cx="4711177" cy="5289921"/>
          </a:xfrm>
          <a:prstGeom prst="rect">
            <a:avLst/>
          </a:prstGeom>
        </p:spPr>
      </p:pic>
    </p:spTree>
    <p:extLst>
      <p:ext uri="{BB962C8B-B14F-4D97-AF65-F5344CB8AC3E}">
        <p14:creationId xmlns:p14="http://schemas.microsoft.com/office/powerpoint/2010/main" val="3483998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7 Quotes to Motivate You to Want to Read ... | Dr seuss reading quotes, Reading  quotes, Quotes for k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680" y="548681"/>
            <a:ext cx="5976664" cy="5737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144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12192000" cy="6949738"/>
          </a:xfrm>
          <a:prstGeom prst="rect">
            <a:avLst/>
          </a:prstGeom>
        </p:spPr>
      </p:pic>
      <p:sp>
        <p:nvSpPr>
          <p:cNvPr id="2" name="Title 1"/>
          <p:cNvSpPr>
            <a:spLocks noGrp="1"/>
          </p:cNvSpPr>
          <p:nvPr>
            <p:ph type="title"/>
          </p:nvPr>
        </p:nvSpPr>
        <p:spPr>
          <a:xfrm>
            <a:off x="485503" y="391251"/>
            <a:ext cx="10892246" cy="1325563"/>
          </a:xfrm>
          <a:solidFill>
            <a:schemeClr val="accent6">
              <a:lumMod val="60000"/>
              <a:lumOff val="40000"/>
            </a:schemeClr>
          </a:solidFill>
        </p:spPr>
        <p:txBody>
          <a:bodyPr/>
          <a:lstStyle/>
          <a:p>
            <a:r>
              <a:rPr lang="en-GB" dirty="0">
                <a:latin typeface="Comic Sans MS" panose="030F0702030302020204" pitchFamily="66" charset="0"/>
              </a:rPr>
              <a:t>What is phonics, and how it has changed.</a:t>
            </a:r>
          </a:p>
        </p:txBody>
      </p:sp>
      <p:sp>
        <p:nvSpPr>
          <p:cNvPr id="3" name="Content Placeholder 2"/>
          <p:cNvSpPr>
            <a:spLocks noGrp="1"/>
          </p:cNvSpPr>
          <p:nvPr>
            <p:ph idx="1"/>
          </p:nvPr>
        </p:nvSpPr>
        <p:spPr>
          <a:xfrm>
            <a:off x="485502" y="1716814"/>
            <a:ext cx="10892246" cy="4932180"/>
          </a:xfrm>
          <a:solidFill>
            <a:schemeClr val="accent6">
              <a:lumMod val="60000"/>
              <a:lumOff val="40000"/>
            </a:schemeClr>
          </a:solidFill>
        </p:spPr>
        <p:txBody>
          <a:bodyPr>
            <a:normAutofit fontScale="92500" lnSpcReduction="20000"/>
          </a:bodyPr>
          <a:lstStyle/>
          <a:p>
            <a:r>
              <a:rPr lang="en-GB" sz="2400" dirty="0">
                <a:latin typeface="Comic Sans MS" panose="030F0702030302020204" pitchFamily="66" charset="0"/>
              </a:rPr>
              <a:t>Phonics is a way of teaching children how to read and write.</a:t>
            </a:r>
          </a:p>
          <a:p>
            <a:r>
              <a:rPr lang="en-GB" sz="2400" dirty="0">
                <a:latin typeface="Comic Sans MS" panose="030F0702030302020204" pitchFamily="66" charset="0"/>
              </a:rPr>
              <a:t>At Senacre Wood, we teach systematic synthetic phonics (SSP) using the Read, Write, Inc. scheme, which links the letters in the alphabet to the sounds they make.</a:t>
            </a:r>
          </a:p>
          <a:p>
            <a:pPr marL="0" indent="0">
              <a:buNone/>
            </a:pPr>
            <a:br>
              <a:rPr lang="en-GB" sz="2400" dirty="0">
                <a:latin typeface="Comic Sans MS" panose="030F0702030302020204" pitchFamily="66" charset="0"/>
              </a:rPr>
            </a:br>
            <a:r>
              <a:rPr lang="en-GB" sz="2400" dirty="0">
                <a:latin typeface="Comic Sans MS" panose="030F0702030302020204" pitchFamily="66" charset="0"/>
              </a:rPr>
              <a:t>	</a:t>
            </a:r>
            <a:r>
              <a:rPr lang="en-GB" sz="2000" dirty="0">
                <a:latin typeface="Comic Sans MS" panose="030F0702030302020204" pitchFamily="66" charset="0"/>
              </a:rPr>
              <a:t>- Single sounds (phonemes)</a:t>
            </a:r>
            <a:br>
              <a:rPr lang="en-GB" sz="2000" dirty="0">
                <a:latin typeface="Comic Sans MS" panose="030F0702030302020204" pitchFamily="66" charset="0"/>
              </a:rPr>
            </a:br>
            <a:br>
              <a:rPr lang="en-GB" sz="2000" dirty="0">
                <a:latin typeface="Comic Sans MS" panose="030F0702030302020204" pitchFamily="66" charset="0"/>
              </a:rPr>
            </a:br>
            <a:r>
              <a:rPr lang="en-GB" sz="2000" dirty="0">
                <a:latin typeface="Comic Sans MS" panose="030F0702030302020204" pitchFamily="66" charset="0"/>
              </a:rPr>
              <a:t>	- Letter groups of 2, making 1 sound </a:t>
            </a:r>
            <a:br>
              <a:rPr lang="en-GB" sz="2000" dirty="0">
                <a:latin typeface="Comic Sans MS" panose="030F0702030302020204" pitchFamily="66" charset="0"/>
              </a:rPr>
            </a:br>
            <a:r>
              <a:rPr lang="en-GB" sz="2000" dirty="0">
                <a:latin typeface="Comic Sans MS" panose="030F0702030302020204" pitchFamily="66" charset="0"/>
              </a:rPr>
              <a:t>               (digraphs/ special friends))</a:t>
            </a:r>
            <a:br>
              <a:rPr lang="en-GB" sz="2000" dirty="0">
                <a:latin typeface="Comic Sans MS" panose="030F0702030302020204" pitchFamily="66" charset="0"/>
              </a:rPr>
            </a:br>
            <a:br>
              <a:rPr lang="en-GB" sz="2000" dirty="0">
                <a:latin typeface="Comic Sans MS" panose="030F0702030302020204" pitchFamily="66" charset="0"/>
              </a:rPr>
            </a:br>
            <a:r>
              <a:rPr lang="en-GB" sz="2000" dirty="0">
                <a:latin typeface="Comic Sans MS" panose="030F0702030302020204" pitchFamily="66" charset="0"/>
              </a:rPr>
              <a:t>	- Letter groups of 3, making 1 sound </a:t>
            </a:r>
            <a:br>
              <a:rPr lang="en-GB" sz="2000" dirty="0">
                <a:latin typeface="Comic Sans MS" panose="030F0702030302020204" pitchFamily="66" charset="0"/>
              </a:rPr>
            </a:br>
            <a:r>
              <a:rPr lang="en-GB" sz="2000" dirty="0">
                <a:latin typeface="Comic Sans MS" panose="030F0702030302020204" pitchFamily="66" charset="0"/>
              </a:rPr>
              <a:t>               (trigraphs)</a:t>
            </a:r>
          </a:p>
          <a:p>
            <a:endParaRPr lang="en-GB" sz="2400" dirty="0">
              <a:latin typeface="Comic Sans MS" panose="030F0702030302020204" pitchFamily="66" charset="0"/>
            </a:endParaRPr>
          </a:p>
          <a:p>
            <a:r>
              <a:rPr lang="en-GB" sz="2400" dirty="0">
                <a:latin typeface="Comic Sans MS" panose="030F0702030302020204" pitchFamily="66" charset="0"/>
              </a:rPr>
              <a:t>Our focus in Oak class is to support your child with hearing and identifying the single sounds in the alphabet, which will allow them to begin reading and writing words/ sentences.</a:t>
            </a:r>
            <a:br>
              <a:rPr lang="en-GB" sz="2400" dirty="0">
                <a:latin typeface="Comic Sans MS" panose="030F0702030302020204" pitchFamily="66" charset="0"/>
              </a:rPr>
            </a:br>
            <a:endParaRPr lang="en-GB" sz="2400" dirty="0">
              <a:latin typeface="Comic Sans MS" panose="030F0702030302020204" pitchFamily="66" charset="0"/>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468" y="2858199"/>
            <a:ext cx="801315" cy="780448"/>
          </a:xfrm>
          <a:prstGeom prst="rect">
            <a:avLst/>
          </a:prstGeom>
        </p:spPr>
      </p:pic>
      <p:sp>
        <p:nvSpPr>
          <p:cNvPr id="7" name="AutoShape 4" descr="Rhymes for letter formation – taken from Read Write In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1625" y="2815881"/>
            <a:ext cx="953559" cy="865084"/>
          </a:xfrm>
          <a:prstGeom prst="rect">
            <a:avLst/>
          </a:prstGeom>
        </p:spPr>
      </p:pic>
      <p:pic>
        <p:nvPicPr>
          <p:cNvPr id="9" name="Picture 8"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3026" y="3513251"/>
            <a:ext cx="899191" cy="771160"/>
          </a:xfrm>
          <a:prstGeom prst="rect">
            <a:avLst/>
          </a:prstGeom>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4884" y="3944984"/>
            <a:ext cx="1335493" cy="913158"/>
          </a:xfrm>
          <a:prstGeom prst="rect">
            <a:avLst/>
          </a:prstGeom>
        </p:spPr>
      </p:pic>
    </p:spTree>
    <p:extLst>
      <p:ext uri="{BB962C8B-B14F-4D97-AF65-F5344CB8AC3E}">
        <p14:creationId xmlns:p14="http://schemas.microsoft.com/office/powerpoint/2010/main" val="18771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80">
                                          <p:stCondLst>
                                            <p:cond delay="0"/>
                                          </p:stCondLst>
                                        </p:cTn>
                                        <p:tgtEl>
                                          <p:spTgt spid="9"/>
                                        </p:tgtEl>
                                      </p:cBhvr>
                                    </p:animEffect>
                                    <p:anim calcmode="lin" valueType="num">
                                      <p:cBhvr>
                                        <p:cTn id="4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gtEl>
                                      </p:cBhvr>
                                      <p:to x="100000" y="60000"/>
                                    </p:animScale>
                                    <p:animScale>
                                      <p:cBhvr>
                                        <p:cTn id="48" dur="166" decel="50000">
                                          <p:stCondLst>
                                            <p:cond delay="676"/>
                                          </p:stCondLst>
                                        </p:cTn>
                                        <p:tgtEl>
                                          <p:spTgt spid="9"/>
                                        </p:tgtEl>
                                      </p:cBhvr>
                                      <p:to x="100000" y="100000"/>
                                    </p:animScale>
                                    <p:animScale>
                                      <p:cBhvr>
                                        <p:cTn id="49" dur="26">
                                          <p:stCondLst>
                                            <p:cond delay="1312"/>
                                          </p:stCondLst>
                                        </p:cTn>
                                        <p:tgtEl>
                                          <p:spTgt spid="9"/>
                                        </p:tgtEl>
                                      </p:cBhvr>
                                      <p:to x="100000" y="80000"/>
                                    </p:animScale>
                                    <p:animScale>
                                      <p:cBhvr>
                                        <p:cTn id="50" dur="166" decel="50000">
                                          <p:stCondLst>
                                            <p:cond delay="1338"/>
                                          </p:stCondLst>
                                        </p:cTn>
                                        <p:tgtEl>
                                          <p:spTgt spid="9"/>
                                        </p:tgtEl>
                                      </p:cBhvr>
                                      <p:to x="100000" y="100000"/>
                                    </p:animScale>
                                    <p:animScale>
                                      <p:cBhvr>
                                        <p:cTn id="51" dur="26">
                                          <p:stCondLst>
                                            <p:cond delay="1642"/>
                                          </p:stCondLst>
                                        </p:cTn>
                                        <p:tgtEl>
                                          <p:spTgt spid="9"/>
                                        </p:tgtEl>
                                      </p:cBhvr>
                                      <p:to x="100000" y="90000"/>
                                    </p:animScale>
                                    <p:animScale>
                                      <p:cBhvr>
                                        <p:cTn id="52" dur="166" decel="50000">
                                          <p:stCondLst>
                                            <p:cond delay="1668"/>
                                          </p:stCondLst>
                                        </p:cTn>
                                        <p:tgtEl>
                                          <p:spTgt spid="9"/>
                                        </p:tgtEl>
                                      </p:cBhvr>
                                      <p:to x="100000" y="100000"/>
                                    </p:animScale>
                                    <p:animScale>
                                      <p:cBhvr>
                                        <p:cTn id="53" dur="26">
                                          <p:stCondLst>
                                            <p:cond delay="1808"/>
                                          </p:stCondLst>
                                        </p:cTn>
                                        <p:tgtEl>
                                          <p:spTgt spid="9"/>
                                        </p:tgtEl>
                                      </p:cBhvr>
                                      <p:to x="100000" y="95000"/>
                                    </p:animScale>
                                    <p:animScale>
                                      <p:cBhvr>
                                        <p:cTn id="54" dur="166" decel="50000">
                                          <p:stCondLst>
                                            <p:cond delay="1834"/>
                                          </p:stCondLst>
                                        </p:cTn>
                                        <p:tgtEl>
                                          <p:spTgt spid="9"/>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down)">
                                      <p:cBhvr>
                                        <p:cTn id="59" dur="580">
                                          <p:stCondLst>
                                            <p:cond delay="0"/>
                                          </p:stCondLst>
                                        </p:cTn>
                                        <p:tgtEl>
                                          <p:spTgt spid="10"/>
                                        </p:tgtEl>
                                      </p:cBhvr>
                                    </p:animEffect>
                                    <p:anim calcmode="lin" valueType="num">
                                      <p:cBhvr>
                                        <p:cTn id="6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5" dur="26">
                                          <p:stCondLst>
                                            <p:cond delay="650"/>
                                          </p:stCondLst>
                                        </p:cTn>
                                        <p:tgtEl>
                                          <p:spTgt spid="10"/>
                                        </p:tgtEl>
                                      </p:cBhvr>
                                      <p:to x="100000" y="60000"/>
                                    </p:animScale>
                                    <p:animScale>
                                      <p:cBhvr>
                                        <p:cTn id="66" dur="166" decel="50000">
                                          <p:stCondLst>
                                            <p:cond delay="676"/>
                                          </p:stCondLst>
                                        </p:cTn>
                                        <p:tgtEl>
                                          <p:spTgt spid="10"/>
                                        </p:tgtEl>
                                      </p:cBhvr>
                                      <p:to x="100000" y="100000"/>
                                    </p:animScale>
                                    <p:animScale>
                                      <p:cBhvr>
                                        <p:cTn id="67" dur="26">
                                          <p:stCondLst>
                                            <p:cond delay="1312"/>
                                          </p:stCondLst>
                                        </p:cTn>
                                        <p:tgtEl>
                                          <p:spTgt spid="10"/>
                                        </p:tgtEl>
                                      </p:cBhvr>
                                      <p:to x="100000" y="80000"/>
                                    </p:animScale>
                                    <p:animScale>
                                      <p:cBhvr>
                                        <p:cTn id="68" dur="166" decel="50000">
                                          <p:stCondLst>
                                            <p:cond delay="1338"/>
                                          </p:stCondLst>
                                        </p:cTn>
                                        <p:tgtEl>
                                          <p:spTgt spid="10"/>
                                        </p:tgtEl>
                                      </p:cBhvr>
                                      <p:to x="100000" y="100000"/>
                                    </p:animScale>
                                    <p:animScale>
                                      <p:cBhvr>
                                        <p:cTn id="69" dur="26">
                                          <p:stCondLst>
                                            <p:cond delay="1642"/>
                                          </p:stCondLst>
                                        </p:cTn>
                                        <p:tgtEl>
                                          <p:spTgt spid="10"/>
                                        </p:tgtEl>
                                      </p:cBhvr>
                                      <p:to x="100000" y="90000"/>
                                    </p:animScale>
                                    <p:animScale>
                                      <p:cBhvr>
                                        <p:cTn id="70" dur="166" decel="50000">
                                          <p:stCondLst>
                                            <p:cond delay="1668"/>
                                          </p:stCondLst>
                                        </p:cTn>
                                        <p:tgtEl>
                                          <p:spTgt spid="10"/>
                                        </p:tgtEl>
                                      </p:cBhvr>
                                      <p:to x="100000" y="100000"/>
                                    </p:animScale>
                                    <p:animScale>
                                      <p:cBhvr>
                                        <p:cTn id="71" dur="26">
                                          <p:stCondLst>
                                            <p:cond delay="1808"/>
                                          </p:stCondLst>
                                        </p:cTn>
                                        <p:tgtEl>
                                          <p:spTgt spid="10"/>
                                        </p:tgtEl>
                                      </p:cBhvr>
                                      <p:to x="100000" y="95000"/>
                                    </p:animScale>
                                    <p:animScale>
                                      <p:cBhvr>
                                        <p:cTn id="7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718560"/>
          </a:xfrm>
          <a:solidFill>
            <a:schemeClr val="accent3">
              <a:lumMod val="60000"/>
              <a:lumOff val="40000"/>
            </a:schemeClr>
          </a:solidFill>
        </p:spPr>
        <p:txBody>
          <a:bodyPr>
            <a:normAutofit fontScale="90000"/>
          </a:bodyPr>
          <a:lstStyle/>
          <a:p>
            <a:r>
              <a:rPr lang="en-GB" dirty="0">
                <a:latin typeface="Comic Sans MS" panose="030F0702030302020204" pitchFamily="66" charset="0"/>
                <a:cs typeface="Arial" panose="020B0604020202020204" pitchFamily="34" charset="0"/>
              </a:rPr>
              <a:t>Please come and find us if you have any questions or we can offer any further support.</a:t>
            </a:r>
          </a:p>
        </p:txBody>
      </p:sp>
    </p:spTree>
    <p:extLst>
      <p:ext uri="{BB962C8B-B14F-4D97-AF65-F5344CB8AC3E}">
        <p14:creationId xmlns:p14="http://schemas.microsoft.com/office/powerpoint/2010/main" val="3845191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2062717" y="694363"/>
            <a:ext cx="7857460" cy="1446550"/>
          </a:xfrm>
          <a:prstGeom prst="rect">
            <a:avLst/>
          </a:prstGeom>
          <a:solidFill>
            <a:schemeClr val="accent3">
              <a:lumMod val="60000"/>
              <a:lumOff val="40000"/>
            </a:schemeClr>
          </a:solidFill>
        </p:spPr>
        <p:txBody>
          <a:bodyPr wrap="square">
            <a:spAutoFit/>
          </a:bodyPr>
          <a:lstStyle/>
          <a:p>
            <a:pPr algn="ctr"/>
            <a:r>
              <a:rPr lang="en-GB" sz="4400" dirty="0">
                <a:latin typeface="Comic Sans MS" panose="030F0702030302020204" pitchFamily="66" charset="0"/>
              </a:rPr>
              <a:t>Time to invite in the children – AKA the experts!</a:t>
            </a:r>
          </a:p>
        </p:txBody>
      </p:sp>
    </p:spTree>
    <p:extLst>
      <p:ext uri="{BB962C8B-B14F-4D97-AF65-F5344CB8AC3E}">
        <p14:creationId xmlns:p14="http://schemas.microsoft.com/office/powerpoint/2010/main" val="726542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949738"/>
          </a:xfrm>
          <a:prstGeom prst="rect">
            <a:avLst/>
          </a:prstGeom>
        </p:spPr>
      </p:pic>
      <p:sp>
        <p:nvSpPr>
          <p:cNvPr id="2" name="Title 1"/>
          <p:cNvSpPr>
            <a:spLocks noGrp="1"/>
          </p:cNvSpPr>
          <p:nvPr>
            <p:ph type="title"/>
          </p:nvPr>
        </p:nvSpPr>
        <p:spPr>
          <a:xfrm>
            <a:off x="524692" y="391251"/>
            <a:ext cx="10515600" cy="1325563"/>
          </a:xfrm>
          <a:solidFill>
            <a:schemeClr val="accent6">
              <a:lumMod val="60000"/>
              <a:lumOff val="40000"/>
            </a:schemeClr>
          </a:solidFill>
        </p:spPr>
        <p:txBody>
          <a:bodyPr/>
          <a:lstStyle/>
          <a:p>
            <a:r>
              <a:rPr lang="en-GB" dirty="0">
                <a:latin typeface="Comic Sans MS" panose="030F0702030302020204" pitchFamily="66" charset="0"/>
              </a:rPr>
              <a:t>Supporting your child at home </a:t>
            </a:r>
          </a:p>
        </p:txBody>
      </p:sp>
      <p:sp>
        <p:nvSpPr>
          <p:cNvPr id="3" name="Content Placeholder 2"/>
          <p:cNvSpPr>
            <a:spLocks noGrp="1"/>
          </p:cNvSpPr>
          <p:nvPr>
            <p:ph idx="1"/>
          </p:nvPr>
        </p:nvSpPr>
        <p:spPr>
          <a:solidFill>
            <a:schemeClr val="accent6">
              <a:lumMod val="60000"/>
              <a:lumOff val="40000"/>
            </a:schemeClr>
          </a:solidFill>
        </p:spPr>
        <p:txBody>
          <a:bodyPr>
            <a:normAutofit/>
          </a:bodyPr>
          <a:lstStyle/>
          <a:p>
            <a:r>
              <a:rPr lang="en-GB" sz="2400" dirty="0">
                <a:latin typeface="Comic Sans MS" panose="030F0702030302020204" pitchFamily="66" charset="0"/>
              </a:rPr>
              <a:t>You can support your child in many ways with phonics at home. We do not expect you to devote long periods of time in doing so – phonics games are most effective when they are interactive, fun and most importantly, quick! </a:t>
            </a:r>
          </a:p>
          <a:p>
            <a:pPr>
              <a:buFontTx/>
              <a:buChar char="-"/>
            </a:pPr>
            <a:r>
              <a:rPr lang="en-GB" sz="2400" dirty="0">
                <a:latin typeface="Comic Sans MS" panose="030F0702030302020204" pitchFamily="66" charset="0"/>
              </a:rPr>
              <a:t>Phonics hide n’ seek &amp; phonics hunts: hiding sounds (phonemes) on scrap paper OR hide toys and items encouraging them to say the first sound.</a:t>
            </a:r>
          </a:p>
          <a:p>
            <a:pPr>
              <a:buFontTx/>
              <a:buChar char="-"/>
            </a:pPr>
            <a:r>
              <a:rPr lang="en-GB" sz="2400" dirty="0">
                <a:latin typeface="Comic Sans MS" panose="030F0702030302020204" pitchFamily="66" charset="0"/>
              </a:rPr>
              <a:t>Writing labels of sounds on toy cars, blocks, teddies, dollies etc.</a:t>
            </a:r>
          </a:p>
          <a:p>
            <a:pPr>
              <a:buFontTx/>
              <a:buChar char="-"/>
            </a:pPr>
            <a:r>
              <a:rPr lang="en-GB" sz="2400" dirty="0">
                <a:latin typeface="Comic Sans MS" panose="030F0702030302020204" pitchFamily="66" charset="0"/>
              </a:rPr>
              <a:t>Looking for sounds on packages, tins, road signs etc.</a:t>
            </a:r>
          </a:p>
          <a:p>
            <a:pPr>
              <a:buFontTx/>
              <a:buChar char="-"/>
            </a:pPr>
            <a:r>
              <a:rPr lang="en-GB" sz="2400" dirty="0">
                <a:latin typeface="Comic Sans MS" panose="030F0702030302020204" pitchFamily="66" charset="0"/>
              </a:rPr>
              <a:t>Practise writing the letter formation on a plate of flour/ rice.</a:t>
            </a:r>
          </a:p>
          <a:p>
            <a:pPr marL="0" indent="0">
              <a:buNone/>
            </a:pPr>
            <a:r>
              <a:rPr lang="en-GB" sz="2400" dirty="0">
                <a:latin typeface="Comic Sans MS" panose="030F0702030302020204" pitchFamily="66" charset="0"/>
              </a:rPr>
              <a:t>- Have a look at Seesaw for more suggested activities. </a:t>
            </a:r>
          </a:p>
        </p:txBody>
      </p:sp>
      <p:pic>
        <p:nvPicPr>
          <p:cNvPr id="4" name="Picture 2" descr="141070-cropped-w540-h329-of-1-FFFFFF-seesaw-logo - King&amp;#39;s Cross Academ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5240" y="5703475"/>
            <a:ext cx="1554306" cy="94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364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949738"/>
          </a:xfrm>
          <a:prstGeom prst="rect">
            <a:avLst/>
          </a:prstGeom>
        </p:spPr>
      </p:pic>
      <p:sp>
        <p:nvSpPr>
          <p:cNvPr id="2" name="Title 1"/>
          <p:cNvSpPr>
            <a:spLocks noGrp="1"/>
          </p:cNvSpPr>
          <p:nvPr>
            <p:ph type="title"/>
          </p:nvPr>
        </p:nvSpPr>
        <p:spPr>
          <a:xfrm>
            <a:off x="746759" y="221434"/>
            <a:ext cx="10515600" cy="1325563"/>
          </a:xfrm>
          <a:solidFill>
            <a:schemeClr val="accent6">
              <a:lumMod val="60000"/>
              <a:lumOff val="40000"/>
            </a:schemeClr>
          </a:solidFill>
        </p:spPr>
        <p:txBody>
          <a:bodyPr>
            <a:normAutofit/>
          </a:bodyPr>
          <a:lstStyle/>
          <a:p>
            <a:r>
              <a:rPr lang="en-GB" sz="3600" dirty="0">
                <a:latin typeface="Comic Sans MS" panose="030F0702030302020204" pitchFamily="66" charset="0"/>
              </a:rPr>
              <a:t>Read, Write, Inc. (RWI) ‘Sound blending books’</a:t>
            </a:r>
          </a:p>
        </p:txBody>
      </p:sp>
      <p:sp>
        <p:nvSpPr>
          <p:cNvPr id="3" name="Content Placeholder 2"/>
          <p:cNvSpPr>
            <a:spLocks noGrp="1"/>
          </p:cNvSpPr>
          <p:nvPr>
            <p:ph idx="1"/>
          </p:nvPr>
        </p:nvSpPr>
        <p:spPr>
          <a:xfrm>
            <a:off x="746759" y="1546997"/>
            <a:ext cx="10515600" cy="4351338"/>
          </a:xfrm>
          <a:solidFill>
            <a:schemeClr val="accent6">
              <a:lumMod val="60000"/>
              <a:lumOff val="40000"/>
            </a:schemeClr>
          </a:solidFill>
        </p:spPr>
        <p:txBody>
          <a:bodyPr>
            <a:normAutofit/>
          </a:bodyPr>
          <a:lstStyle/>
          <a:p>
            <a:r>
              <a:rPr lang="en-GB" sz="2400" dirty="0">
                <a:latin typeface="Comic Sans MS" panose="030F0702030302020204" pitchFamily="66" charset="0"/>
              </a:rPr>
              <a:t>A small book which helps </a:t>
            </a:r>
            <a:r>
              <a:rPr lang="en-GB" sz="2400" b="1" dirty="0">
                <a:latin typeface="Comic Sans MS" panose="030F0702030302020204" pitchFamily="66" charset="0"/>
              </a:rPr>
              <a:t>consolidate</a:t>
            </a:r>
            <a:r>
              <a:rPr lang="en-GB" sz="2400" dirty="0">
                <a:latin typeface="Comic Sans MS" panose="030F0702030302020204" pitchFamily="66" charset="0"/>
              </a:rPr>
              <a:t> your child’s phonics knowledge – all the phonemes in these books your child would have learnt in school.</a:t>
            </a:r>
          </a:p>
          <a:p>
            <a:r>
              <a:rPr lang="en-GB" sz="2400" dirty="0">
                <a:latin typeface="Comic Sans MS" panose="030F0702030302020204" pitchFamily="66" charset="0"/>
              </a:rPr>
              <a:t>Information on how to use the book on the insert page. </a:t>
            </a:r>
          </a:p>
          <a:p>
            <a:r>
              <a:rPr lang="en-GB" sz="2400" dirty="0">
                <a:latin typeface="Comic Sans MS" panose="030F0702030302020204" pitchFamily="66" charset="0"/>
              </a:rPr>
              <a:t>Your child will get a RWI book on </a:t>
            </a:r>
            <a:r>
              <a:rPr lang="en-GB" sz="2400" b="1" dirty="0">
                <a:latin typeface="Comic Sans MS" panose="030F0702030302020204" pitchFamily="66" charset="0"/>
              </a:rPr>
              <a:t>Mondays </a:t>
            </a:r>
            <a:r>
              <a:rPr lang="en-GB" sz="2400" dirty="0">
                <a:latin typeface="Comic Sans MS" panose="030F0702030302020204" pitchFamily="66" charset="0"/>
              </a:rPr>
              <a:t>which they will keep for the week, and return on </a:t>
            </a:r>
            <a:r>
              <a:rPr lang="en-GB" sz="2400" b="1" dirty="0">
                <a:latin typeface="Comic Sans MS" panose="030F0702030302020204" pitchFamily="66" charset="0"/>
              </a:rPr>
              <a:t>Fridays.</a:t>
            </a:r>
          </a:p>
          <a:p>
            <a:r>
              <a:rPr lang="en-GB" sz="2400" dirty="0">
                <a:latin typeface="Comic Sans MS" panose="030F0702030302020204" pitchFamily="66" charset="0"/>
              </a:rPr>
              <a:t>New books will not be given out if we are awaiting the previous book. Books that are not returned or damaged will be invoiced at a cost of £4 per book.</a:t>
            </a:r>
          </a:p>
          <a:p>
            <a:pPr marL="0" indent="0">
              <a:buNone/>
            </a:pPr>
            <a:endParaRPr lang="en-GB" sz="2400" dirty="0">
              <a:latin typeface="Comic Sans MS" panose="030F0702030302020204" pitchFamily="66" charset="0"/>
            </a:endParaRPr>
          </a:p>
        </p:txBody>
      </p:sp>
      <p:pic>
        <p:nvPicPr>
          <p:cNvPr id="4" name="Picture 3"/>
          <p:cNvPicPr>
            <a:picLocks noChangeAspect="1"/>
          </p:cNvPicPr>
          <p:nvPr/>
        </p:nvPicPr>
        <p:blipFill>
          <a:blip r:embed="rId4"/>
          <a:stretch>
            <a:fillRect/>
          </a:stretch>
        </p:blipFill>
        <p:spPr>
          <a:xfrm>
            <a:off x="6385595" y="4319321"/>
            <a:ext cx="2576231" cy="2251584"/>
          </a:xfrm>
          <a:prstGeom prst="rect">
            <a:avLst/>
          </a:prstGeom>
        </p:spPr>
      </p:pic>
      <p:pic>
        <p:nvPicPr>
          <p:cNvPr id="5" name="Picture 4"/>
          <p:cNvPicPr>
            <a:picLocks noChangeAspect="1"/>
          </p:cNvPicPr>
          <p:nvPr/>
        </p:nvPicPr>
        <p:blipFill>
          <a:blip r:embed="rId5"/>
          <a:stretch>
            <a:fillRect/>
          </a:stretch>
        </p:blipFill>
        <p:spPr>
          <a:xfrm>
            <a:off x="9210360" y="4319320"/>
            <a:ext cx="2648265" cy="2251584"/>
          </a:xfrm>
          <a:prstGeom prst="rect">
            <a:avLst/>
          </a:prstGeom>
        </p:spPr>
      </p:pic>
    </p:spTree>
    <p:extLst>
      <p:ext uri="{BB962C8B-B14F-4D97-AF65-F5344CB8AC3E}">
        <p14:creationId xmlns:p14="http://schemas.microsoft.com/office/powerpoint/2010/main" val="4281312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949738"/>
          </a:xfrm>
          <a:prstGeom prst="rect">
            <a:avLst/>
          </a:prstGeom>
        </p:spPr>
      </p:pic>
      <p:sp>
        <p:nvSpPr>
          <p:cNvPr id="2" name="Title 1"/>
          <p:cNvSpPr>
            <a:spLocks noGrp="1"/>
          </p:cNvSpPr>
          <p:nvPr>
            <p:ph type="title"/>
          </p:nvPr>
        </p:nvSpPr>
        <p:spPr>
          <a:xfrm>
            <a:off x="431072" y="417376"/>
            <a:ext cx="11262163" cy="1325563"/>
          </a:xfrm>
          <a:solidFill>
            <a:schemeClr val="accent6">
              <a:lumMod val="60000"/>
              <a:lumOff val="40000"/>
            </a:schemeClr>
          </a:solidFill>
        </p:spPr>
        <p:txBody>
          <a:bodyPr>
            <a:normAutofit/>
          </a:bodyPr>
          <a:lstStyle/>
          <a:p>
            <a:r>
              <a:rPr lang="en-GB" sz="3600" dirty="0">
                <a:latin typeface="Comic Sans MS" panose="030F0702030302020204" pitchFamily="66" charset="0"/>
              </a:rPr>
              <a:t>Weekly timetable for RWI sound blending books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72767655"/>
              </p:ext>
            </p:extLst>
          </p:nvPr>
        </p:nvGraphicFramePr>
        <p:xfrm>
          <a:off x="838200" y="1972492"/>
          <a:ext cx="10108473" cy="4153987"/>
        </p:xfrm>
        <a:graphic>
          <a:graphicData uri="http://schemas.openxmlformats.org/drawingml/2006/table">
            <a:tbl>
              <a:tblPr firstRow="1" firstCol="1" bandRow="1">
                <a:tableStyleId>{93296810-A885-4BE3-A3E7-6D5BEEA58F35}</a:tableStyleId>
              </a:tblPr>
              <a:tblGrid>
                <a:gridCol w="1462654">
                  <a:extLst>
                    <a:ext uri="{9D8B030D-6E8A-4147-A177-3AD203B41FA5}">
                      <a16:colId xmlns:a16="http://schemas.microsoft.com/office/drawing/2014/main" val="3019699809"/>
                    </a:ext>
                  </a:extLst>
                </a:gridCol>
                <a:gridCol w="8645819">
                  <a:extLst>
                    <a:ext uri="{9D8B030D-6E8A-4147-A177-3AD203B41FA5}">
                      <a16:colId xmlns:a16="http://schemas.microsoft.com/office/drawing/2014/main" val="612886177"/>
                    </a:ext>
                  </a:extLst>
                </a:gridCol>
              </a:tblGrid>
              <a:tr h="1190702">
                <a:tc>
                  <a:txBody>
                    <a:bodyPr/>
                    <a:lstStyle/>
                    <a:p>
                      <a:pPr>
                        <a:lnSpc>
                          <a:spcPct val="107000"/>
                        </a:lnSpc>
                        <a:spcAft>
                          <a:spcPts val="0"/>
                        </a:spcAft>
                      </a:pPr>
                      <a:r>
                        <a:rPr lang="en-GB" sz="1800" dirty="0">
                          <a:effectLst/>
                        </a:rPr>
                        <a:t>Monday</a:t>
                      </a:r>
                      <a:endParaRPr lang="en-GB" sz="18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b="0" dirty="0">
                          <a:solidFill>
                            <a:schemeClr val="tx1"/>
                          </a:solidFill>
                          <a:effectLst/>
                        </a:rPr>
                        <a:t>Look at the sounds and words on pages 1-12, giving your child the opportunity to say the sounds, or if able to, blend the word together (p </a:t>
                      </a:r>
                      <a:r>
                        <a:rPr lang="en-GB" sz="1800" b="0" dirty="0" err="1">
                          <a:solidFill>
                            <a:schemeClr val="tx1"/>
                          </a:solidFill>
                          <a:effectLst/>
                        </a:rPr>
                        <a:t>i</a:t>
                      </a:r>
                      <a:r>
                        <a:rPr lang="en-GB" sz="1800" b="0" dirty="0">
                          <a:solidFill>
                            <a:schemeClr val="tx1"/>
                          </a:solidFill>
                          <a:effectLst/>
                        </a:rPr>
                        <a:t> n – pin)</a:t>
                      </a:r>
                      <a:endParaRPr lang="en-GB" sz="1800" b="0" dirty="0">
                        <a:solidFill>
                          <a:schemeClr val="tx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914240129"/>
                  </a:ext>
                </a:extLst>
              </a:tr>
              <a:tr h="581881">
                <a:tc>
                  <a:txBody>
                    <a:bodyPr/>
                    <a:lstStyle/>
                    <a:p>
                      <a:pPr>
                        <a:lnSpc>
                          <a:spcPct val="107000"/>
                        </a:lnSpc>
                        <a:spcAft>
                          <a:spcPts val="0"/>
                        </a:spcAft>
                      </a:pPr>
                      <a:r>
                        <a:rPr lang="en-GB" sz="1800">
                          <a:effectLst/>
                        </a:rPr>
                        <a:t>Tuesday</a:t>
                      </a:r>
                      <a:endParaRPr lang="en-GB" sz="180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Look at pages 12-24. </a:t>
                      </a:r>
                      <a:endParaRPr lang="en-GB" sz="18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343863446"/>
                  </a:ext>
                </a:extLst>
              </a:tr>
              <a:tr h="1190702">
                <a:tc>
                  <a:txBody>
                    <a:bodyPr/>
                    <a:lstStyle/>
                    <a:p>
                      <a:pPr>
                        <a:lnSpc>
                          <a:spcPct val="107000"/>
                        </a:lnSpc>
                        <a:spcAft>
                          <a:spcPts val="0"/>
                        </a:spcAft>
                      </a:pPr>
                      <a:r>
                        <a:rPr lang="en-GB" sz="1800" dirty="0">
                          <a:effectLst/>
                        </a:rPr>
                        <a:t>Wednesday</a:t>
                      </a:r>
                      <a:endParaRPr lang="en-GB" sz="18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Focus on the first sounds of the words, ask your child to think of other things beginning with that sound. For example, if the word is ‘mat’, m for Mum, monkey, milk etc. </a:t>
                      </a:r>
                      <a:endParaRPr lang="en-GB" sz="18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581869444"/>
                  </a:ext>
                </a:extLst>
              </a:tr>
              <a:tr h="1190702">
                <a:tc>
                  <a:txBody>
                    <a:bodyPr/>
                    <a:lstStyle/>
                    <a:p>
                      <a:pPr>
                        <a:lnSpc>
                          <a:spcPct val="107000"/>
                        </a:lnSpc>
                        <a:spcAft>
                          <a:spcPts val="0"/>
                        </a:spcAft>
                      </a:pPr>
                      <a:r>
                        <a:rPr lang="en-GB" sz="1800">
                          <a:effectLst/>
                        </a:rPr>
                        <a:t>Thursday</a:t>
                      </a:r>
                      <a:endParaRPr lang="en-GB" sz="180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Put the word in a simple sentence. For example, if the word is ‘pot’, the sentence could be ‘The pot is hot.’</a:t>
                      </a:r>
                      <a:endParaRPr lang="en-GB" sz="18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933291042"/>
                  </a:ext>
                </a:extLst>
              </a:tr>
            </a:tbl>
          </a:graphicData>
        </a:graphic>
      </p:graphicFrame>
    </p:spTree>
    <p:extLst>
      <p:ext uri="{BB962C8B-B14F-4D97-AF65-F5344CB8AC3E}">
        <p14:creationId xmlns:p14="http://schemas.microsoft.com/office/powerpoint/2010/main" val="71143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949738"/>
          </a:xfrm>
          <a:prstGeom prst="rect">
            <a:avLst/>
          </a:prstGeom>
        </p:spPr>
      </p:pic>
      <p:sp>
        <p:nvSpPr>
          <p:cNvPr id="2" name="Title 1"/>
          <p:cNvSpPr>
            <a:spLocks noGrp="1"/>
          </p:cNvSpPr>
          <p:nvPr>
            <p:ph type="title"/>
          </p:nvPr>
        </p:nvSpPr>
        <p:spPr>
          <a:xfrm>
            <a:off x="653300" y="322237"/>
            <a:ext cx="10515600" cy="1713743"/>
          </a:xfrm>
          <a:solidFill>
            <a:schemeClr val="accent6">
              <a:lumMod val="60000"/>
              <a:lumOff val="40000"/>
            </a:schemeClr>
          </a:solidFill>
        </p:spPr>
        <p:txBody>
          <a:bodyPr/>
          <a:lstStyle/>
          <a:p>
            <a:r>
              <a:rPr lang="en-GB" dirty="0">
                <a:latin typeface="Comic Sans MS" panose="030F0702030302020204" pitchFamily="66" charset="0"/>
              </a:rPr>
              <a:t>Book corner books</a:t>
            </a:r>
          </a:p>
        </p:txBody>
      </p:sp>
      <p:sp>
        <p:nvSpPr>
          <p:cNvPr id="3" name="Content Placeholder 2"/>
          <p:cNvSpPr>
            <a:spLocks noGrp="1"/>
          </p:cNvSpPr>
          <p:nvPr>
            <p:ph idx="1"/>
          </p:nvPr>
        </p:nvSpPr>
        <p:spPr>
          <a:xfrm>
            <a:off x="653300" y="2035980"/>
            <a:ext cx="10515600" cy="4351338"/>
          </a:xfrm>
          <a:solidFill>
            <a:schemeClr val="accent6">
              <a:lumMod val="60000"/>
              <a:lumOff val="40000"/>
            </a:schemeClr>
          </a:solidFill>
        </p:spPr>
        <p:txBody>
          <a:bodyPr>
            <a:normAutofit/>
          </a:bodyPr>
          <a:lstStyle/>
          <a:p>
            <a:r>
              <a:rPr lang="en-GB" dirty="0">
                <a:latin typeface="Comic Sans MS" panose="030F0702030302020204" pitchFamily="66" charset="0"/>
              </a:rPr>
              <a:t>These are the books and stories your child has access to in the classroom.</a:t>
            </a:r>
          </a:p>
          <a:p>
            <a:r>
              <a:rPr lang="en-GB" dirty="0">
                <a:latin typeface="Comic Sans MS" panose="030F0702030302020204" pitchFamily="66" charset="0"/>
              </a:rPr>
              <a:t>Book changing will resume as normal for these books. They will be able to choose the book.</a:t>
            </a:r>
          </a:p>
          <a:p>
            <a:endParaRPr lang="en-GB" dirty="0">
              <a:latin typeface="Comic Sans MS" panose="030F0702030302020204" pitchFamily="66" charset="0"/>
            </a:endParaRPr>
          </a:p>
          <a:p>
            <a:r>
              <a:rPr lang="en-GB" dirty="0">
                <a:latin typeface="Comic Sans MS" panose="030F0702030302020204" pitchFamily="66" charset="0"/>
              </a:rPr>
              <a:t>Use these books for storytelling, prediction and comprehension. Questioning/ prompts have been uploaded onto Seesaw.</a:t>
            </a:r>
          </a:p>
          <a:p>
            <a:r>
              <a:rPr lang="en-GB" dirty="0">
                <a:latin typeface="Comic Sans MS" panose="030F0702030302020204" pitchFamily="66" charset="0"/>
              </a:rPr>
              <a:t>Please return these books in the condition you find them in. </a:t>
            </a:r>
          </a:p>
        </p:txBody>
      </p:sp>
      <p:pic>
        <p:nvPicPr>
          <p:cNvPr id="3074" name="Picture 2" descr="Harry and the Dinosaurs Go to School : Ian Whybrow : 97801415000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7313">
            <a:off x="6016464" y="428750"/>
            <a:ext cx="1166497" cy="13816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Tiger Who Came to Tea : Kerr, Judith, Kerr, Judith: Amazon.co.uk: Boo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11944">
            <a:off x="7308558" y="416842"/>
            <a:ext cx="1172427" cy="145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514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949738"/>
          </a:xfrm>
          <a:prstGeom prst="rect">
            <a:avLst/>
          </a:prstGeom>
        </p:spPr>
      </p:pic>
      <p:sp>
        <p:nvSpPr>
          <p:cNvPr id="3" name="Content Placeholder 2"/>
          <p:cNvSpPr>
            <a:spLocks noGrp="1"/>
          </p:cNvSpPr>
          <p:nvPr>
            <p:ph idx="1"/>
          </p:nvPr>
        </p:nvSpPr>
        <p:spPr>
          <a:xfrm>
            <a:off x="297685" y="1244346"/>
            <a:ext cx="11577538" cy="4351338"/>
          </a:xfrm>
          <a:solidFill>
            <a:schemeClr val="accent6">
              <a:lumMod val="60000"/>
              <a:lumOff val="40000"/>
            </a:schemeClr>
          </a:solidFill>
        </p:spPr>
        <p:txBody>
          <a:bodyPr>
            <a:normAutofit/>
          </a:bodyPr>
          <a:lstStyle/>
          <a:p>
            <a:pPr marL="0" indent="0">
              <a:buNone/>
            </a:pPr>
            <a:r>
              <a:rPr lang="en-GB" sz="2000" dirty="0">
                <a:latin typeface="Comic Sans MS" panose="030F0702030302020204" pitchFamily="66" charset="0"/>
              </a:rPr>
              <a:t>Please continue to support your child with their phonemes (sounds!). All sounds (phonemes!) that your child has learnt in school are on Seesaw.</a:t>
            </a:r>
          </a:p>
        </p:txBody>
      </p:sp>
      <p:pic>
        <p:nvPicPr>
          <p:cNvPr id="2050" name="Picture 2" descr="141070-cropped-w540-h329-of-1-FFFFFF-seesaw-logo - King&amp;#39;s Cross Academ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1256" y="37840"/>
            <a:ext cx="1827986" cy="1113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7429" y="1966365"/>
            <a:ext cx="8738049" cy="4476980"/>
          </a:xfrm>
          <a:prstGeom prst="rect">
            <a:avLst/>
          </a:prstGeom>
        </p:spPr>
      </p:pic>
    </p:spTree>
    <p:extLst>
      <p:ext uri="{BB962C8B-B14F-4D97-AF65-F5344CB8AC3E}">
        <p14:creationId xmlns:p14="http://schemas.microsoft.com/office/powerpoint/2010/main" val="2169729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949738"/>
          </a:xfrm>
          <a:prstGeom prst="rect">
            <a:avLst/>
          </a:prstGeom>
        </p:spPr>
      </p:pic>
      <p:sp>
        <p:nvSpPr>
          <p:cNvPr id="4" name="Title 1"/>
          <p:cNvSpPr txBox="1">
            <a:spLocks/>
          </p:cNvSpPr>
          <p:nvPr/>
        </p:nvSpPr>
        <p:spPr>
          <a:xfrm>
            <a:off x="4544290" y="2341275"/>
            <a:ext cx="3325091" cy="1842798"/>
          </a:xfrm>
          <a:prstGeom prst="rect">
            <a:avLst/>
          </a:prstGeom>
          <a:solidFill>
            <a:schemeClr val="accent6">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Comic Sans MS" panose="030F0702030302020204" pitchFamily="66" charset="0"/>
              </a:rPr>
              <a:t>RWI ditty</a:t>
            </a:r>
          </a:p>
        </p:txBody>
      </p:sp>
      <p:pic>
        <p:nvPicPr>
          <p:cNvPr id="1028" name="Picture 4" descr="RWI-logo | Olive Tree Primary Sch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34" y="260567"/>
            <a:ext cx="5953702" cy="2265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87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949738"/>
          </a:xfrm>
          <a:prstGeom prst="rect">
            <a:avLst/>
          </a:prstGeom>
        </p:spPr>
      </p:pic>
      <p:sp>
        <p:nvSpPr>
          <p:cNvPr id="2" name="Title 1"/>
          <p:cNvSpPr>
            <a:spLocks noGrp="1"/>
          </p:cNvSpPr>
          <p:nvPr>
            <p:ph type="title"/>
          </p:nvPr>
        </p:nvSpPr>
        <p:spPr>
          <a:xfrm>
            <a:off x="838200" y="365125"/>
            <a:ext cx="4400550" cy="1325563"/>
          </a:xfrm>
          <a:solidFill>
            <a:schemeClr val="accent6">
              <a:lumMod val="60000"/>
              <a:lumOff val="40000"/>
            </a:schemeClr>
          </a:solidFill>
        </p:spPr>
        <p:txBody>
          <a:bodyPr/>
          <a:lstStyle/>
          <a:p>
            <a:r>
              <a:rPr lang="en-GB" dirty="0">
                <a:latin typeface="Comic Sans MS" panose="030F0702030302020204" pitchFamily="66" charset="0"/>
              </a:rPr>
              <a:t>Ditty explained</a:t>
            </a:r>
          </a:p>
        </p:txBody>
      </p:sp>
      <p:sp>
        <p:nvSpPr>
          <p:cNvPr id="3" name="Content Placeholder 2"/>
          <p:cNvSpPr>
            <a:spLocks noGrp="1"/>
          </p:cNvSpPr>
          <p:nvPr>
            <p:ph idx="1"/>
          </p:nvPr>
        </p:nvSpPr>
        <p:spPr>
          <a:xfrm>
            <a:off x="838200" y="1825625"/>
            <a:ext cx="7391400" cy="4351338"/>
          </a:xfrm>
          <a:solidFill>
            <a:schemeClr val="accent6">
              <a:lumMod val="60000"/>
              <a:lumOff val="40000"/>
            </a:schemeClr>
          </a:solidFill>
        </p:spPr>
        <p:txBody>
          <a:bodyPr/>
          <a:lstStyle/>
          <a:p>
            <a:r>
              <a:rPr lang="en-GB" dirty="0">
                <a:latin typeface="Comic Sans MS" panose="030F0702030302020204" pitchFamily="66" charset="0"/>
              </a:rPr>
              <a:t>A ditty is a resource made by Read, Write, </a:t>
            </a:r>
            <a:r>
              <a:rPr lang="en-GB" dirty="0" err="1">
                <a:latin typeface="Comic Sans MS" panose="030F0702030302020204" pitchFamily="66" charset="0"/>
              </a:rPr>
              <a:t>Inc</a:t>
            </a:r>
            <a:r>
              <a:rPr lang="en-GB" dirty="0">
                <a:latin typeface="Comic Sans MS" panose="030F0702030302020204" pitchFamily="66" charset="0"/>
              </a:rPr>
              <a:t> (RWI) which is to support children with blending words, and reading simple sentences.</a:t>
            </a:r>
          </a:p>
          <a:p>
            <a:pPr marL="0" indent="0">
              <a:buNone/>
            </a:pPr>
            <a:endParaRPr lang="en-GB" dirty="0">
              <a:latin typeface="Comic Sans MS" panose="030F0702030302020204" pitchFamily="66" charset="0"/>
            </a:endParaRPr>
          </a:p>
          <a:p>
            <a:r>
              <a:rPr lang="en-GB" dirty="0">
                <a:latin typeface="Comic Sans MS" panose="030F0702030302020204" pitchFamily="66" charset="0"/>
              </a:rPr>
              <a:t>If your child is in the ditty phonics group, they will be using the ditty in school with a teacher.</a:t>
            </a:r>
          </a:p>
          <a:p>
            <a:pPr marL="0" indent="0">
              <a:buNone/>
            </a:pPr>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p:txBody>
      </p:sp>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7849" y="1690688"/>
            <a:ext cx="2615951" cy="4185522"/>
          </a:xfrm>
          <a:prstGeom prst="rect">
            <a:avLst/>
          </a:prstGeom>
        </p:spPr>
      </p:pic>
    </p:spTree>
    <p:extLst>
      <p:ext uri="{BB962C8B-B14F-4D97-AF65-F5344CB8AC3E}">
        <p14:creationId xmlns:p14="http://schemas.microsoft.com/office/powerpoint/2010/main" val="2921737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1568</Words>
  <Application>Microsoft Office PowerPoint</Application>
  <PresentationFormat>Widescreen</PresentationFormat>
  <Paragraphs>101</Paragraphs>
  <Slides>21</Slides>
  <Notes>21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Calibri Light</vt:lpstr>
      <vt:lpstr>Comic Sans MS</vt:lpstr>
      <vt:lpstr>Office Theme</vt:lpstr>
      <vt:lpstr>1_Office Theme</vt:lpstr>
      <vt:lpstr>Oak class stay and play 2025</vt:lpstr>
      <vt:lpstr>What is phonics, and how it has changed.</vt:lpstr>
      <vt:lpstr>Supporting your child at home </vt:lpstr>
      <vt:lpstr>Read, Write, Inc. (RWI) ‘Sound blending books’</vt:lpstr>
      <vt:lpstr>Weekly timetable for RWI sound blending books</vt:lpstr>
      <vt:lpstr>Book corner books</vt:lpstr>
      <vt:lpstr>PowerPoint Presentation</vt:lpstr>
      <vt:lpstr>PowerPoint Presentation</vt:lpstr>
      <vt:lpstr>Ditty explained</vt:lpstr>
      <vt:lpstr>Support at home</vt:lpstr>
      <vt:lpstr>Support at home</vt:lpstr>
      <vt:lpstr>PowerPoint Presentation</vt:lpstr>
      <vt:lpstr>PowerPoint Presentation</vt:lpstr>
      <vt:lpstr>PowerPoint Presentation</vt:lpstr>
      <vt:lpstr>Why read at home?</vt:lpstr>
      <vt:lpstr>PowerPoint Presentation</vt:lpstr>
      <vt:lpstr>PowerPoint Presentation</vt:lpstr>
      <vt:lpstr>PowerPoint Presentation</vt:lpstr>
      <vt:lpstr>PowerPoint Presentation</vt:lpstr>
      <vt:lpstr>Please come and find us if you have any questions or we can offer any further support.</vt:lpstr>
      <vt:lpstr>PowerPoint Presentation</vt:lpstr>
    </vt:vector>
  </TitlesOfParts>
  <Company>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Books 2021</dc:title>
  <dc:creator>EHeard</dc:creator>
  <cp:lastModifiedBy>Emily Austin</cp:lastModifiedBy>
  <cp:revision>29</cp:revision>
  <cp:lastPrinted>2024-11-19T15:58:56Z</cp:lastPrinted>
  <dcterms:created xsi:type="dcterms:W3CDTF">2021-11-20T18:28:27Z</dcterms:created>
  <dcterms:modified xsi:type="dcterms:W3CDTF">2025-12-09T12:26:59Z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dddf5d3-c0f9-4753-9b5d-548638f8dc02_Enabled">
    <vt:lpwstr>true</vt:lpwstr>
  </property>
  <property fmtid="{D5CDD505-2E9C-101B-9397-08002B2CF9AE}" pid="3" name="MSIP_Label_adddf5d3-c0f9-4753-9b5d-548638f8dc02_SetDate">
    <vt:lpwstr>2025-11-25T12:47:51Z</vt:lpwstr>
  </property>
  <property fmtid="{D5CDD505-2E9C-101B-9397-08002B2CF9AE}" pid="4" name="MSIP_Label_adddf5d3-c0f9-4753-9b5d-548638f8dc02_Method">
    <vt:lpwstr>Standard</vt:lpwstr>
  </property>
  <property fmtid="{D5CDD505-2E9C-101B-9397-08002B2CF9AE}" pid="5" name="MSIP_Label_adddf5d3-c0f9-4753-9b5d-548638f8dc02_Name">
    <vt:lpwstr>Anyone (unrestricted)</vt:lpwstr>
  </property>
  <property fmtid="{D5CDD505-2E9C-101B-9397-08002B2CF9AE}" pid="6" name="MSIP_Label_adddf5d3-c0f9-4753-9b5d-548638f8dc02_SiteId">
    <vt:lpwstr>57068f24-7660-4b87-acdd-2de8430eee2c</vt:lpwstr>
  </property>
  <property fmtid="{D5CDD505-2E9C-101B-9397-08002B2CF9AE}" pid="7" name="MSIP_Label_adddf5d3-c0f9-4753-9b5d-548638f8dc02_ActionId">
    <vt:lpwstr>a7af3a00-476c-46d4-a83b-201e9e843663</vt:lpwstr>
  </property>
  <property fmtid="{D5CDD505-2E9C-101B-9397-08002B2CF9AE}" pid="8" name="MSIP_Label_adddf5d3-c0f9-4753-9b5d-548638f8dc02_ContentBits">
    <vt:lpwstr>0</vt:lpwstr>
  </property>
  <property fmtid="{D5CDD505-2E9C-101B-9397-08002B2CF9AE}" pid="9" name="MSIP_Label_adddf5d3-c0f9-4753-9b5d-548638f8dc02_Tag">
    <vt:lpwstr>10, 3, 0, 1</vt:lpwstr>
  </property>
</Properties>
</file>